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900" r:id="rId1"/>
  </p:sldMasterIdLst>
  <p:notesMasterIdLst>
    <p:notesMasterId r:id="rId172"/>
  </p:notesMasterIdLst>
  <p:sldIdLst>
    <p:sldId id="1455" r:id="rId2"/>
    <p:sldId id="2303" r:id="rId3"/>
    <p:sldId id="2305" r:id="rId4"/>
    <p:sldId id="2315" r:id="rId5"/>
    <p:sldId id="2306" r:id="rId6"/>
    <p:sldId id="2307" r:id="rId7"/>
    <p:sldId id="2308" r:id="rId8"/>
    <p:sldId id="2309" r:id="rId9"/>
    <p:sldId id="2310" r:id="rId10"/>
    <p:sldId id="2311" r:id="rId11"/>
    <p:sldId id="2312" r:id="rId12"/>
    <p:sldId id="2313" r:id="rId13"/>
    <p:sldId id="2314" r:id="rId14"/>
    <p:sldId id="2254" r:id="rId15"/>
    <p:sldId id="2246" r:id="rId16"/>
    <p:sldId id="2248" r:id="rId17"/>
    <p:sldId id="2249" r:id="rId18"/>
    <p:sldId id="2250" r:id="rId19"/>
    <p:sldId id="2251" r:id="rId20"/>
    <p:sldId id="2252" r:id="rId21"/>
    <p:sldId id="2270" r:id="rId22"/>
    <p:sldId id="2271" r:id="rId23"/>
    <p:sldId id="2272" r:id="rId24"/>
    <p:sldId id="2273" r:id="rId25"/>
    <p:sldId id="2275" r:id="rId26"/>
    <p:sldId id="2276" r:id="rId27"/>
    <p:sldId id="2274" r:id="rId28"/>
    <p:sldId id="2277" r:id="rId29"/>
    <p:sldId id="2278" r:id="rId30"/>
    <p:sldId id="2279" r:id="rId31"/>
    <p:sldId id="2280" r:id="rId32"/>
    <p:sldId id="2281" r:id="rId33"/>
    <p:sldId id="2282" r:id="rId34"/>
    <p:sldId id="2283" r:id="rId35"/>
    <p:sldId id="2284" r:id="rId36"/>
    <p:sldId id="2285" r:id="rId37"/>
    <p:sldId id="2286" r:id="rId38"/>
    <p:sldId id="2287" r:id="rId39"/>
    <p:sldId id="2288" r:id="rId40"/>
    <p:sldId id="2289" r:id="rId41"/>
    <p:sldId id="2290" r:id="rId42"/>
    <p:sldId id="2291" r:id="rId43"/>
    <p:sldId id="2292" r:id="rId44"/>
    <p:sldId id="2293" r:id="rId45"/>
    <p:sldId id="2294" r:id="rId46"/>
    <p:sldId id="2295" r:id="rId47"/>
    <p:sldId id="2296" r:id="rId48"/>
    <p:sldId id="2361" r:id="rId49"/>
    <p:sldId id="2375" r:id="rId50"/>
    <p:sldId id="2374" r:id="rId51"/>
    <p:sldId id="2373" r:id="rId52"/>
    <p:sldId id="2372" r:id="rId53"/>
    <p:sldId id="2371" r:id="rId54"/>
    <p:sldId id="2370" r:id="rId55"/>
    <p:sldId id="2369" r:id="rId56"/>
    <p:sldId id="2368" r:id="rId57"/>
    <p:sldId id="2367" r:id="rId58"/>
    <p:sldId id="2366" r:id="rId59"/>
    <p:sldId id="2365" r:id="rId60"/>
    <p:sldId id="2364" r:id="rId61"/>
    <p:sldId id="2363" r:id="rId62"/>
    <p:sldId id="2362" r:id="rId63"/>
    <p:sldId id="2297" r:id="rId64"/>
    <p:sldId id="2298" r:id="rId65"/>
    <p:sldId id="2299" r:id="rId66"/>
    <p:sldId id="2300" r:id="rId67"/>
    <p:sldId id="2301" r:id="rId68"/>
    <p:sldId id="2302" r:id="rId69"/>
    <p:sldId id="2257" r:id="rId70"/>
    <p:sldId id="2256" r:id="rId71"/>
    <p:sldId id="2258" r:id="rId72"/>
    <p:sldId id="2243" r:id="rId73"/>
    <p:sldId id="2267" r:id="rId74"/>
    <p:sldId id="2266" r:id="rId75"/>
    <p:sldId id="2265" r:id="rId76"/>
    <p:sldId id="2264" r:id="rId77"/>
    <p:sldId id="2268" r:id="rId78"/>
    <p:sldId id="2262" r:id="rId79"/>
    <p:sldId id="2261" r:id="rId80"/>
    <p:sldId id="2260" r:id="rId81"/>
    <p:sldId id="2259" r:id="rId82"/>
    <p:sldId id="2269" r:id="rId83"/>
    <p:sldId id="2245" r:id="rId84"/>
    <p:sldId id="2034" r:id="rId85"/>
    <p:sldId id="2165" r:id="rId86"/>
    <p:sldId id="2166" r:id="rId87"/>
    <p:sldId id="2160" r:id="rId88"/>
    <p:sldId id="1669" r:id="rId89"/>
    <p:sldId id="2163" r:id="rId90"/>
    <p:sldId id="2168" r:id="rId91"/>
    <p:sldId id="2162" r:id="rId92"/>
    <p:sldId id="2169" r:id="rId93"/>
    <p:sldId id="2161" r:id="rId94"/>
    <p:sldId id="1672" r:id="rId95"/>
    <p:sldId id="2154" r:id="rId96"/>
    <p:sldId id="2157" r:id="rId97"/>
    <p:sldId id="2054" r:id="rId98"/>
    <p:sldId id="2156" r:id="rId99"/>
    <p:sldId id="2167" r:id="rId100"/>
    <p:sldId id="2170" r:id="rId101"/>
    <p:sldId id="2171" r:id="rId102"/>
    <p:sldId id="2172" r:id="rId103"/>
    <p:sldId id="2200" r:id="rId104"/>
    <p:sldId id="1684" r:id="rId105"/>
    <p:sldId id="2198" r:id="rId106"/>
    <p:sldId id="2199" r:id="rId107"/>
    <p:sldId id="1685" r:id="rId108"/>
    <p:sldId id="2175" r:id="rId109"/>
    <p:sldId id="2197" r:id="rId110"/>
    <p:sldId id="2337" r:id="rId111"/>
    <p:sldId id="2347" r:id="rId112"/>
    <p:sldId id="2346" r:id="rId113"/>
    <p:sldId id="2345" r:id="rId114"/>
    <p:sldId id="2344" r:id="rId115"/>
    <p:sldId id="2343" r:id="rId116"/>
    <p:sldId id="2342" r:id="rId117"/>
    <p:sldId id="2341" r:id="rId118"/>
    <p:sldId id="2340" r:id="rId119"/>
    <p:sldId id="2339" r:id="rId120"/>
    <p:sldId id="2356" r:id="rId121"/>
    <p:sldId id="2355" r:id="rId122"/>
    <p:sldId id="2354" r:id="rId123"/>
    <p:sldId id="2353" r:id="rId124"/>
    <p:sldId id="2352" r:id="rId125"/>
    <p:sldId id="2351" r:id="rId126"/>
    <p:sldId id="2350" r:id="rId127"/>
    <p:sldId id="2349" r:id="rId128"/>
    <p:sldId id="2348" r:id="rId129"/>
    <p:sldId id="2360" r:id="rId130"/>
    <p:sldId id="2359" r:id="rId131"/>
    <p:sldId id="2317" r:id="rId132"/>
    <p:sldId id="2178" r:id="rId133"/>
    <p:sldId id="2316" r:id="rId134"/>
    <p:sldId id="2177" r:id="rId135"/>
    <p:sldId id="2322" r:id="rId136"/>
    <p:sldId id="2321" r:id="rId137"/>
    <p:sldId id="2320" r:id="rId138"/>
    <p:sldId id="2319" r:id="rId139"/>
    <p:sldId id="2318" r:id="rId140"/>
    <p:sldId id="2330" r:id="rId141"/>
    <p:sldId id="2329" r:id="rId142"/>
    <p:sldId id="2331" r:id="rId143"/>
    <p:sldId id="2328" r:id="rId144"/>
    <p:sldId id="2327" r:id="rId145"/>
    <p:sldId id="2326" r:id="rId146"/>
    <p:sldId id="2325" r:id="rId147"/>
    <p:sldId id="2324" r:id="rId148"/>
    <p:sldId id="2323" r:id="rId149"/>
    <p:sldId id="2336" r:id="rId150"/>
    <p:sldId id="2179" r:id="rId151"/>
    <p:sldId id="1687" r:id="rId152"/>
    <p:sldId id="2088" r:id="rId153"/>
    <p:sldId id="2013" r:id="rId154"/>
    <p:sldId id="1693" r:id="rId155"/>
    <p:sldId id="2009" r:id="rId156"/>
    <p:sldId id="2201" r:id="rId157"/>
    <p:sldId id="2012" r:id="rId158"/>
    <p:sldId id="2202" r:id="rId159"/>
    <p:sldId id="2203" r:id="rId160"/>
    <p:sldId id="2204" r:id="rId161"/>
    <p:sldId id="2205" r:id="rId162"/>
    <p:sldId id="2207" r:id="rId163"/>
    <p:sldId id="2208" r:id="rId164"/>
    <p:sldId id="2183" r:id="rId165"/>
    <p:sldId id="2184" r:id="rId166"/>
    <p:sldId id="2186" r:id="rId167"/>
    <p:sldId id="1871" r:id="rId168"/>
    <p:sldId id="1872" r:id="rId169"/>
    <p:sldId id="1873" r:id="rId170"/>
    <p:sldId id="1874" r:id="rId17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userDrawn="1">
          <p15:clr>
            <a:srgbClr val="A4A3A4"/>
          </p15:clr>
        </p15:guide>
        <p15:guide id="2" pos="28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09" autoAdjust="0"/>
    <p:restoredTop sz="99467" autoAdjust="0"/>
  </p:normalViewPr>
  <p:slideViewPr>
    <p:cSldViewPr>
      <p:cViewPr>
        <p:scale>
          <a:sx n="70" d="100"/>
          <a:sy n="70" d="100"/>
        </p:scale>
        <p:origin x="1236" y="186"/>
      </p:cViewPr>
      <p:guideLst>
        <p:guide orient="horz" pos="2188"/>
        <p:guide pos="2852"/>
      </p:guideLst>
    </p:cSldViewPr>
  </p:slideViewPr>
  <p:outlineViewPr>
    <p:cViewPr>
      <p:scale>
        <a:sx n="33" d="100"/>
        <a:sy n="33" d="100"/>
      </p:scale>
      <p:origin x="18" y="74958"/>
    </p:cViewPr>
  </p:outlineViewPr>
  <p:notesTextViewPr>
    <p:cViewPr>
      <p:scale>
        <a:sx n="100" d="100"/>
        <a:sy n="100" d="100"/>
      </p:scale>
      <p:origin x="0" y="0"/>
    </p:cViewPr>
  </p:notesTextViewPr>
  <p:gridSpacing cx="45005" cy="45005"/>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2"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theme" Target="theme/theme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tableStyles" Target="tableStyle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6/23/2021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a:t>
            </a:fld>
            <a:endParaRPr lang="en-US" dirty="0"/>
          </a:p>
        </p:txBody>
      </p:sp>
    </p:spTree>
    <p:extLst>
      <p:ext uri="{BB962C8B-B14F-4D97-AF65-F5344CB8AC3E}">
        <p14:creationId xmlns:p14="http://schemas.microsoft.com/office/powerpoint/2010/main" val="3761964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a:t>
            </a:fld>
            <a:endParaRPr lang="en-US" dirty="0"/>
          </a:p>
        </p:txBody>
      </p:sp>
    </p:spTree>
    <p:extLst>
      <p:ext uri="{BB962C8B-B14F-4D97-AF65-F5344CB8AC3E}">
        <p14:creationId xmlns:p14="http://schemas.microsoft.com/office/powerpoint/2010/main" val="275652373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109</a:t>
            </a:fld>
            <a:endParaRPr lang="en-US" dirty="0"/>
          </a:p>
        </p:txBody>
      </p:sp>
    </p:spTree>
    <p:extLst>
      <p:ext uri="{BB962C8B-B14F-4D97-AF65-F5344CB8AC3E}">
        <p14:creationId xmlns:p14="http://schemas.microsoft.com/office/powerpoint/2010/main" val="60424404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110</a:t>
            </a:fld>
            <a:endParaRPr lang="en-US" dirty="0"/>
          </a:p>
        </p:txBody>
      </p:sp>
    </p:spTree>
    <p:extLst>
      <p:ext uri="{BB962C8B-B14F-4D97-AF65-F5344CB8AC3E}">
        <p14:creationId xmlns:p14="http://schemas.microsoft.com/office/powerpoint/2010/main" val="426953776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111</a:t>
            </a:fld>
            <a:endParaRPr lang="en-US" dirty="0"/>
          </a:p>
        </p:txBody>
      </p:sp>
    </p:spTree>
    <p:extLst>
      <p:ext uri="{BB962C8B-B14F-4D97-AF65-F5344CB8AC3E}">
        <p14:creationId xmlns:p14="http://schemas.microsoft.com/office/powerpoint/2010/main" val="138456421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112</a:t>
            </a:fld>
            <a:endParaRPr lang="en-US" dirty="0"/>
          </a:p>
        </p:txBody>
      </p:sp>
    </p:spTree>
    <p:extLst>
      <p:ext uri="{BB962C8B-B14F-4D97-AF65-F5344CB8AC3E}">
        <p14:creationId xmlns:p14="http://schemas.microsoft.com/office/powerpoint/2010/main" val="384718866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113</a:t>
            </a:fld>
            <a:endParaRPr lang="en-US" dirty="0"/>
          </a:p>
        </p:txBody>
      </p:sp>
    </p:spTree>
    <p:extLst>
      <p:ext uri="{BB962C8B-B14F-4D97-AF65-F5344CB8AC3E}">
        <p14:creationId xmlns:p14="http://schemas.microsoft.com/office/powerpoint/2010/main" val="47560880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114</a:t>
            </a:fld>
            <a:endParaRPr lang="en-US" dirty="0"/>
          </a:p>
        </p:txBody>
      </p:sp>
    </p:spTree>
    <p:extLst>
      <p:ext uri="{BB962C8B-B14F-4D97-AF65-F5344CB8AC3E}">
        <p14:creationId xmlns:p14="http://schemas.microsoft.com/office/powerpoint/2010/main" val="239137600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115</a:t>
            </a:fld>
            <a:endParaRPr lang="en-US" dirty="0"/>
          </a:p>
        </p:txBody>
      </p:sp>
    </p:spTree>
    <p:extLst>
      <p:ext uri="{BB962C8B-B14F-4D97-AF65-F5344CB8AC3E}">
        <p14:creationId xmlns:p14="http://schemas.microsoft.com/office/powerpoint/2010/main" val="197074169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116</a:t>
            </a:fld>
            <a:endParaRPr lang="en-US" dirty="0"/>
          </a:p>
        </p:txBody>
      </p:sp>
    </p:spTree>
    <p:extLst>
      <p:ext uri="{BB962C8B-B14F-4D97-AF65-F5344CB8AC3E}">
        <p14:creationId xmlns:p14="http://schemas.microsoft.com/office/powerpoint/2010/main" val="15452546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117</a:t>
            </a:fld>
            <a:endParaRPr lang="en-US" dirty="0"/>
          </a:p>
        </p:txBody>
      </p:sp>
    </p:spTree>
    <p:extLst>
      <p:ext uri="{BB962C8B-B14F-4D97-AF65-F5344CB8AC3E}">
        <p14:creationId xmlns:p14="http://schemas.microsoft.com/office/powerpoint/2010/main" val="286736124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118</a:t>
            </a:fld>
            <a:endParaRPr lang="en-US" dirty="0"/>
          </a:p>
        </p:txBody>
      </p:sp>
    </p:spTree>
    <p:extLst>
      <p:ext uri="{BB962C8B-B14F-4D97-AF65-F5344CB8AC3E}">
        <p14:creationId xmlns:p14="http://schemas.microsoft.com/office/powerpoint/2010/main" val="1294143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a:t>
            </a:fld>
            <a:endParaRPr lang="en-US" dirty="0"/>
          </a:p>
        </p:txBody>
      </p:sp>
    </p:spTree>
    <p:extLst>
      <p:ext uri="{BB962C8B-B14F-4D97-AF65-F5344CB8AC3E}">
        <p14:creationId xmlns:p14="http://schemas.microsoft.com/office/powerpoint/2010/main" val="349397038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119</a:t>
            </a:fld>
            <a:endParaRPr lang="en-US" dirty="0"/>
          </a:p>
        </p:txBody>
      </p:sp>
    </p:spTree>
    <p:extLst>
      <p:ext uri="{BB962C8B-B14F-4D97-AF65-F5344CB8AC3E}">
        <p14:creationId xmlns:p14="http://schemas.microsoft.com/office/powerpoint/2010/main" val="65122279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120</a:t>
            </a:fld>
            <a:endParaRPr lang="en-US" dirty="0"/>
          </a:p>
        </p:txBody>
      </p:sp>
    </p:spTree>
    <p:extLst>
      <p:ext uri="{BB962C8B-B14F-4D97-AF65-F5344CB8AC3E}">
        <p14:creationId xmlns:p14="http://schemas.microsoft.com/office/powerpoint/2010/main" val="366944093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121</a:t>
            </a:fld>
            <a:endParaRPr lang="en-US" dirty="0"/>
          </a:p>
        </p:txBody>
      </p:sp>
    </p:spTree>
    <p:extLst>
      <p:ext uri="{BB962C8B-B14F-4D97-AF65-F5344CB8AC3E}">
        <p14:creationId xmlns:p14="http://schemas.microsoft.com/office/powerpoint/2010/main" val="402732921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122</a:t>
            </a:fld>
            <a:endParaRPr lang="en-US" dirty="0"/>
          </a:p>
        </p:txBody>
      </p:sp>
    </p:spTree>
    <p:extLst>
      <p:ext uri="{BB962C8B-B14F-4D97-AF65-F5344CB8AC3E}">
        <p14:creationId xmlns:p14="http://schemas.microsoft.com/office/powerpoint/2010/main" val="337907745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123</a:t>
            </a:fld>
            <a:endParaRPr lang="en-US" dirty="0"/>
          </a:p>
        </p:txBody>
      </p:sp>
    </p:spTree>
    <p:extLst>
      <p:ext uri="{BB962C8B-B14F-4D97-AF65-F5344CB8AC3E}">
        <p14:creationId xmlns:p14="http://schemas.microsoft.com/office/powerpoint/2010/main" val="37822300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124</a:t>
            </a:fld>
            <a:endParaRPr lang="en-US" dirty="0"/>
          </a:p>
        </p:txBody>
      </p:sp>
    </p:spTree>
    <p:extLst>
      <p:ext uri="{BB962C8B-B14F-4D97-AF65-F5344CB8AC3E}">
        <p14:creationId xmlns:p14="http://schemas.microsoft.com/office/powerpoint/2010/main" val="5340892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125</a:t>
            </a:fld>
            <a:endParaRPr lang="en-US" dirty="0"/>
          </a:p>
        </p:txBody>
      </p:sp>
    </p:spTree>
    <p:extLst>
      <p:ext uri="{BB962C8B-B14F-4D97-AF65-F5344CB8AC3E}">
        <p14:creationId xmlns:p14="http://schemas.microsoft.com/office/powerpoint/2010/main" val="376465065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126</a:t>
            </a:fld>
            <a:endParaRPr lang="en-US" dirty="0"/>
          </a:p>
        </p:txBody>
      </p:sp>
    </p:spTree>
    <p:extLst>
      <p:ext uri="{BB962C8B-B14F-4D97-AF65-F5344CB8AC3E}">
        <p14:creationId xmlns:p14="http://schemas.microsoft.com/office/powerpoint/2010/main" val="395033446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127</a:t>
            </a:fld>
            <a:endParaRPr lang="en-US" dirty="0"/>
          </a:p>
        </p:txBody>
      </p:sp>
    </p:spTree>
    <p:extLst>
      <p:ext uri="{BB962C8B-B14F-4D97-AF65-F5344CB8AC3E}">
        <p14:creationId xmlns:p14="http://schemas.microsoft.com/office/powerpoint/2010/main" val="300216444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128</a:t>
            </a:fld>
            <a:endParaRPr lang="en-US" dirty="0"/>
          </a:p>
        </p:txBody>
      </p:sp>
    </p:spTree>
    <p:extLst>
      <p:ext uri="{BB962C8B-B14F-4D97-AF65-F5344CB8AC3E}">
        <p14:creationId xmlns:p14="http://schemas.microsoft.com/office/powerpoint/2010/main" val="956693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21</a:t>
            </a:fld>
            <a:endParaRPr lang="en-US" dirty="0"/>
          </a:p>
        </p:txBody>
      </p:sp>
    </p:spTree>
    <p:extLst>
      <p:ext uri="{BB962C8B-B14F-4D97-AF65-F5344CB8AC3E}">
        <p14:creationId xmlns:p14="http://schemas.microsoft.com/office/powerpoint/2010/main" val="77988437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129</a:t>
            </a:fld>
            <a:endParaRPr lang="en-US" dirty="0"/>
          </a:p>
        </p:txBody>
      </p:sp>
    </p:spTree>
    <p:extLst>
      <p:ext uri="{BB962C8B-B14F-4D97-AF65-F5344CB8AC3E}">
        <p14:creationId xmlns:p14="http://schemas.microsoft.com/office/powerpoint/2010/main" val="327654573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130</a:t>
            </a:fld>
            <a:endParaRPr lang="en-US" dirty="0"/>
          </a:p>
        </p:txBody>
      </p:sp>
    </p:spTree>
    <p:extLst>
      <p:ext uri="{BB962C8B-B14F-4D97-AF65-F5344CB8AC3E}">
        <p14:creationId xmlns:p14="http://schemas.microsoft.com/office/powerpoint/2010/main" val="306412547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131</a:t>
            </a:fld>
            <a:endParaRPr lang="en-US" dirty="0"/>
          </a:p>
        </p:txBody>
      </p:sp>
    </p:spTree>
    <p:extLst>
      <p:ext uri="{BB962C8B-B14F-4D97-AF65-F5344CB8AC3E}">
        <p14:creationId xmlns:p14="http://schemas.microsoft.com/office/powerpoint/2010/main" val="369184615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132</a:t>
            </a:fld>
            <a:endParaRPr lang="en-US" dirty="0"/>
          </a:p>
        </p:txBody>
      </p:sp>
    </p:spTree>
    <p:extLst>
      <p:ext uri="{BB962C8B-B14F-4D97-AF65-F5344CB8AC3E}">
        <p14:creationId xmlns:p14="http://schemas.microsoft.com/office/powerpoint/2010/main" val="123225545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133</a:t>
            </a:fld>
            <a:endParaRPr lang="en-US" dirty="0"/>
          </a:p>
        </p:txBody>
      </p:sp>
    </p:spTree>
    <p:extLst>
      <p:ext uri="{BB962C8B-B14F-4D97-AF65-F5344CB8AC3E}">
        <p14:creationId xmlns:p14="http://schemas.microsoft.com/office/powerpoint/2010/main" val="380702545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134</a:t>
            </a:fld>
            <a:endParaRPr lang="en-US" dirty="0"/>
          </a:p>
        </p:txBody>
      </p:sp>
    </p:spTree>
    <p:extLst>
      <p:ext uri="{BB962C8B-B14F-4D97-AF65-F5344CB8AC3E}">
        <p14:creationId xmlns:p14="http://schemas.microsoft.com/office/powerpoint/2010/main" val="419661177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135</a:t>
            </a:fld>
            <a:endParaRPr lang="en-US" dirty="0"/>
          </a:p>
        </p:txBody>
      </p:sp>
    </p:spTree>
    <p:extLst>
      <p:ext uri="{BB962C8B-B14F-4D97-AF65-F5344CB8AC3E}">
        <p14:creationId xmlns:p14="http://schemas.microsoft.com/office/powerpoint/2010/main" val="199635845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136</a:t>
            </a:fld>
            <a:endParaRPr lang="en-US" dirty="0"/>
          </a:p>
        </p:txBody>
      </p:sp>
    </p:spTree>
    <p:extLst>
      <p:ext uri="{BB962C8B-B14F-4D97-AF65-F5344CB8AC3E}">
        <p14:creationId xmlns:p14="http://schemas.microsoft.com/office/powerpoint/2010/main" val="65962169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137</a:t>
            </a:fld>
            <a:endParaRPr lang="en-US" dirty="0"/>
          </a:p>
        </p:txBody>
      </p:sp>
    </p:spTree>
    <p:extLst>
      <p:ext uri="{BB962C8B-B14F-4D97-AF65-F5344CB8AC3E}">
        <p14:creationId xmlns:p14="http://schemas.microsoft.com/office/powerpoint/2010/main" val="258082142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138</a:t>
            </a:fld>
            <a:endParaRPr lang="en-US" dirty="0"/>
          </a:p>
        </p:txBody>
      </p:sp>
    </p:spTree>
    <p:extLst>
      <p:ext uri="{BB962C8B-B14F-4D97-AF65-F5344CB8AC3E}">
        <p14:creationId xmlns:p14="http://schemas.microsoft.com/office/powerpoint/2010/main" val="121135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22</a:t>
            </a:fld>
            <a:endParaRPr lang="en-US" dirty="0"/>
          </a:p>
        </p:txBody>
      </p:sp>
    </p:spTree>
    <p:extLst>
      <p:ext uri="{BB962C8B-B14F-4D97-AF65-F5344CB8AC3E}">
        <p14:creationId xmlns:p14="http://schemas.microsoft.com/office/powerpoint/2010/main" val="225343028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139</a:t>
            </a:fld>
            <a:endParaRPr lang="en-US" dirty="0"/>
          </a:p>
        </p:txBody>
      </p:sp>
    </p:spTree>
    <p:extLst>
      <p:ext uri="{BB962C8B-B14F-4D97-AF65-F5344CB8AC3E}">
        <p14:creationId xmlns:p14="http://schemas.microsoft.com/office/powerpoint/2010/main" val="207913794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140</a:t>
            </a:fld>
            <a:endParaRPr lang="en-US" dirty="0"/>
          </a:p>
        </p:txBody>
      </p:sp>
    </p:spTree>
    <p:extLst>
      <p:ext uri="{BB962C8B-B14F-4D97-AF65-F5344CB8AC3E}">
        <p14:creationId xmlns:p14="http://schemas.microsoft.com/office/powerpoint/2010/main" val="281168749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141</a:t>
            </a:fld>
            <a:endParaRPr lang="en-US" dirty="0"/>
          </a:p>
        </p:txBody>
      </p:sp>
    </p:spTree>
    <p:extLst>
      <p:ext uri="{BB962C8B-B14F-4D97-AF65-F5344CB8AC3E}">
        <p14:creationId xmlns:p14="http://schemas.microsoft.com/office/powerpoint/2010/main" val="18497024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142</a:t>
            </a:fld>
            <a:endParaRPr lang="en-US" dirty="0"/>
          </a:p>
        </p:txBody>
      </p:sp>
    </p:spTree>
    <p:extLst>
      <p:ext uri="{BB962C8B-B14F-4D97-AF65-F5344CB8AC3E}">
        <p14:creationId xmlns:p14="http://schemas.microsoft.com/office/powerpoint/2010/main" val="239976393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143</a:t>
            </a:fld>
            <a:endParaRPr lang="en-US" dirty="0"/>
          </a:p>
        </p:txBody>
      </p:sp>
    </p:spTree>
    <p:extLst>
      <p:ext uri="{BB962C8B-B14F-4D97-AF65-F5344CB8AC3E}">
        <p14:creationId xmlns:p14="http://schemas.microsoft.com/office/powerpoint/2010/main" val="179743748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144</a:t>
            </a:fld>
            <a:endParaRPr lang="en-US" dirty="0"/>
          </a:p>
        </p:txBody>
      </p:sp>
    </p:spTree>
    <p:extLst>
      <p:ext uri="{BB962C8B-B14F-4D97-AF65-F5344CB8AC3E}">
        <p14:creationId xmlns:p14="http://schemas.microsoft.com/office/powerpoint/2010/main" val="123177576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145</a:t>
            </a:fld>
            <a:endParaRPr lang="en-US" dirty="0"/>
          </a:p>
        </p:txBody>
      </p:sp>
    </p:spTree>
    <p:extLst>
      <p:ext uri="{BB962C8B-B14F-4D97-AF65-F5344CB8AC3E}">
        <p14:creationId xmlns:p14="http://schemas.microsoft.com/office/powerpoint/2010/main" val="70218164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146</a:t>
            </a:fld>
            <a:endParaRPr lang="en-US" dirty="0"/>
          </a:p>
        </p:txBody>
      </p:sp>
    </p:spTree>
    <p:extLst>
      <p:ext uri="{BB962C8B-B14F-4D97-AF65-F5344CB8AC3E}">
        <p14:creationId xmlns:p14="http://schemas.microsoft.com/office/powerpoint/2010/main" val="193187110"/>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147</a:t>
            </a:fld>
            <a:endParaRPr lang="en-US" dirty="0"/>
          </a:p>
        </p:txBody>
      </p:sp>
    </p:spTree>
    <p:extLst>
      <p:ext uri="{BB962C8B-B14F-4D97-AF65-F5344CB8AC3E}">
        <p14:creationId xmlns:p14="http://schemas.microsoft.com/office/powerpoint/2010/main" val="27785811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148</a:t>
            </a:fld>
            <a:endParaRPr lang="en-US" dirty="0"/>
          </a:p>
        </p:txBody>
      </p:sp>
    </p:spTree>
    <p:extLst>
      <p:ext uri="{BB962C8B-B14F-4D97-AF65-F5344CB8AC3E}">
        <p14:creationId xmlns:p14="http://schemas.microsoft.com/office/powerpoint/2010/main" val="662775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23</a:t>
            </a:fld>
            <a:endParaRPr lang="en-US" dirty="0"/>
          </a:p>
        </p:txBody>
      </p:sp>
    </p:spTree>
    <p:extLst>
      <p:ext uri="{BB962C8B-B14F-4D97-AF65-F5344CB8AC3E}">
        <p14:creationId xmlns:p14="http://schemas.microsoft.com/office/powerpoint/2010/main" val="827442168"/>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F26CC3-EFCF-4A9D-A98D-6CA252D4759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8243159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150</a:t>
            </a:fld>
            <a:endParaRPr lang="en-US" dirty="0"/>
          </a:p>
        </p:txBody>
      </p:sp>
    </p:spTree>
    <p:extLst>
      <p:ext uri="{BB962C8B-B14F-4D97-AF65-F5344CB8AC3E}">
        <p14:creationId xmlns:p14="http://schemas.microsoft.com/office/powerpoint/2010/main" val="148109847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151</a:t>
            </a:fld>
            <a:endParaRPr lang="en-US" dirty="0"/>
          </a:p>
        </p:txBody>
      </p:sp>
    </p:spTree>
    <p:extLst>
      <p:ext uri="{BB962C8B-B14F-4D97-AF65-F5344CB8AC3E}">
        <p14:creationId xmlns:p14="http://schemas.microsoft.com/office/powerpoint/2010/main" val="4008771952"/>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152</a:t>
            </a:fld>
            <a:endParaRPr lang="en-US" dirty="0"/>
          </a:p>
        </p:txBody>
      </p:sp>
    </p:spTree>
    <p:extLst>
      <p:ext uri="{BB962C8B-B14F-4D97-AF65-F5344CB8AC3E}">
        <p14:creationId xmlns:p14="http://schemas.microsoft.com/office/powerpoint/2010/main" val="3759089217"/>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153</a:t>
            </a:fld>
            <a:endParaRPr lang="en-US" dirty="0"/>
          </a:p>
        </p:txBody>
      </p:sp>
    </p:spTree>
    <p:extLst>
      <p:ext uri="{BB962C8B-B14F-4D97-AF65-F5344CB8AC3E}">
        <p14:creationId xmlns:p14="http://schemas.microsoft.com/office/powerpoint/2010/main" val="23627126"/>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154</a:t>
            </a:fld>
            <a:endParaRPr lang="en-US" dirty="0"/>
          </a:p>
        </p:txBody>
      </p:sp>
    </p:spTree>
    <p:extLst>
      <p:ext uri="{BB962C8B-B14F-4D97-AF65-F5344CB8AC3E}">
        <p14:creationId xmlns:p14="http://schemas.microsoft.com/office/powerpoint/2010/main" val="2443269212"/>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155</a:t>
            </a:fld>
            <a:endParaRPr lang="en-US" dirty="0"/>
          </a:p>
        </p:txBody>
      </p:sp>
    </p:spTree>
    <p:extLst>
      <p:ext uri="{BB962C8B-B14F-4D97-AF65-F5344CB8AC3E}">
        <p14:creationId xmlns:p14="http://schemas.microsoft.com/office/powerpoint/2010/main" val="177873024"/>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156</a:t>
            </a:fld>
            <a:endParaRPr lang="en-US" dirty="0"/>
          </a:p>
        </p:txBody>
      </p:sp>
    </p:spTree>
    <p:extLst>
      <p:ext uri="{BB962C8B-B14F-4D97-AF65-F5344CB8AC3E}">
        <p14:creationId xmlns:p14="http://schemas.microsoft.com/office/powerpoint/2010/main" val="359559142"/>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157</a:t>
            </a:fld>
            <a:endParaRPr lang="en-US" dirty="0"/>
          </a:p>
        </p:txBody>
      </p:sp>
    </p:spTree>
    <p:extLst>
      <p:ext uri="{BB962C8B-B14F-4D97-AF65-F5344CB8AC3E}">
        <p14:creationId xmlns:p14="http://schemas.microsoft.com/office/powerpoint/2010/main" val="67540438"/>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158</a:t>
            </a:fld>
            <a:endParaRPr lang="en-US" dirty="0"/>
          </a:p>
        </p:txBody>
      </p:sp>
    </p:spTree>
    <p:extLst>
      <p:ext uri="{BB962C8B-B14F-4D97-AF65-F5344CB8AC3E}">
        <p14:creationId xmlns:p14="http://schemas.microsoft.com/office/powerpoint/2010/main" val="967348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24</a:t>
            </a:fld>
            <a:endParaRPr lang="en-US" dirty="0"/>
          </a:p>
        </p:txBody>
      </p:sp>
    </p:spTree>
    <p:extLst>
      <p:ext uri="{BB962C8B-B14F-4D97-AF65-F5344CB8AC3E}">
        <p14:creationId xmlns:p14="http://schemas.microsoft.com/office/powerpoint/2010/main" val="3393982853"/>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159</a:t>
            </a:fld>
            <a:endParaRPr lang="en-US" dirty="0"/>
          </a:p>
        </p:txBody>
      </p:sp>
    </p:spTree>
    <p:extLst>
      <p:ext uri="{BB962C8B-B14F-4D97-AF65-F5344CB8AC3E}">
        <p14:creationId xmlns:p14="http://schemas.microsoft.com/office/powerpoint/2010/main" val="519058596"/>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160</a:t>
            </a:fld>
            <a:endParaRPr lang="en-US" dirty="0"/>
          </a:p>
        </p:txBody>
      </p:sp>
    </p:spTree>
    <p:extLst>
      <p:ext uri="{BB962C8B-B14F-4D97-AF65-F5344CB8AC3E}">
        <p14:creationId xmlns:p14="http://schemas.microsoft.com/office/powerpoint/2010/main" val="3966943025"/>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161</a:t>
            </a:fld>
            <a:endParaRPr lang="en-US" dirty="0"/>
          </a:p>
        </p:txBody>
      </p:sp>
    </p:spTree>
    <p:extLst>
      <p:ext uri="{BB962C8B-B14F-4D97-AF65-F5344CB8AC3E}">
        <p14:creationId xmlns:p14="http://schemas.microsoft.com/office/powerpoint/2010/main" val="618466077"/>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162</a:t>
            </a:fld>
            <a:endParaRPr lang="en-US" dirty="0"/>
          </a:p>
        </p:txBody>
      </p:sp>
    </p:spTree>
    <p:extLst>
      <p:ext uri="{BB962C8B-B14F-4D97-AF65-F5344CB8AC3E}">
        <p14:creationId xmlns:p14="http://schemas.microsoft.com/office/powerpoint/2010/main" val="3893526376"/>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163</a:t>
            </a:fld>
            <a:endParaRPr lang="en-US" dirty="0"/>
          </a:p>
        </p:txBody>
      </p:sp>
    </p:spTree>
    <p:extLst>
      <p:ext uri="{BB962C8B-B14F-4D97-AF65-F5344CB8AC3E}">
        <p14:creationId xmlns:p14="http://schemas.microsoft.com/office/powerpoint/2010/main" val="3478582966"/>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164</a:t>
            </a:fld>
            <a:endParaRPr lang="en-US" dirty="0"/>
          </a:p>
        </p:txBody>
      </p:sp>
    </p:spTree>
    <p:extLst>
      <p:ext uri="{BB962C8B-B14F-4D97-AF65-F5344CB8AC3E}">
        <p14:creationId xmlns:p14="http://schemas.microsoft.com/office/powerpoint/2010/main" val="1508670685"/>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165</a:t>
            </a:fld>
            <a:endParaRPr lang="en-US" dirty="0"/>
          </a:p>
        </p:txBody>
      </p:sp>
    </p:spTree>
    <p:extLst>
      <p:ext uri="{BB962C8B-B14F-4D97-AF65-F5344CB8AC3E}">
        <p14:creationId xmlns:p14="http://schemas.microsoft.com/office/powerpoint/2010/main" val="294079728"/>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166</a:t>
            </a:fld>
            <a:endParaRPr lang="en-US" dirty="0"/>
          </a:p>
        </p:txBody>
      </p:sp>
    </p:spTree>
    <p:extLst>
      <p:ext uri="{BB962C8B-B14F-4D97-AF65-F5344CB8AC3E}">
        <p14:creationId xmlns:p14="http://schemas.microsoft.com/office/powerpoint/2010/main" val="166383273"/>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170</a:t>
            </a:fld>
            <a:endParaRPr lang="en-US" dirty="0"/>
          </a:p>
        </p:txBody>
      </p:sp>
    </p:spTree>
    <p:extLst>
      <p:ext uri="{BB962C8B-B14F-4D97-AF65-F5344CB8AC3E}">
        <p14:creationId xmlns:p14="http://schemas.microsoft.com/office/powerpoint/2010/main" val="3151172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25</a:t>
            </a:fld>
            <a:endParaRPr lang="en-US" dirty="0"/>
          </a:p>
        </p:txBody>
      </p:sp>
    </p:spTree>
    <p:extLst>
      <p:ext uri="{BB962C8B-B14F-4D97-AF65-F5344CB8AC3E}">
        <p14:creationId xmlns:p14="http://schemas.microsoft.com/office/powerpoint/2010/main" val="2139724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26</a:t>
            </a:fld>
            <a:endParaRPr lang="en-US" dirty="0"/>
          </a:p>
        </p:txBody>
      </p:sp>
    </p:spTree>
    <p:extLst>
      <p:ext uri="{BB962C8B-B14F-4D97-AF65-F5344CB8AC3E}">
        <p14:creationId xmlns:p14="http://schemas.microsoft.com/office/powerpoint/2010/main" val="1874609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27</a:t>
            </a:fld>
            <a:endParaRPr lang="en-US" dirty="0"/>
          </a:p>
        </p:txBody>
      </p:sp>
    </p:spTree>
    <p:extLst>
      <p:ext uri="{BB962C8B-B14F-4D97-AF65-F5344CB8AC3E}">
        <p14:creationId xmlns:p14="http://schemas.microsoft.com/office/powerpoint/2010/main" val="5763934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28</a:t>
            </a:fld>
            <a:endParaRPr lang="en-US" dirty="0"/>
          </a:p>
        </p:txBody>
      </p:sp>
    </p:spTree>
    <p:extLst>
      <p:ext uri="{BB962C8B-B14F-4D97-AF65-F5344CB8AC3E}">
        <p14:creationId xmlns:p14="http://schemas.microsoft.com/office/powerpoint/2010/main" val="3103808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2</a:t>
            </a:fld>
            <a:endParaRPr lang="en-US" dirty="0"/>
          </a:p>
        </p:txBody>
      </p:sp>
    </p:spTree>
    <p:extLst>
      <p:ext uri="{BB962C8B-B14F-4D97-AF65-F5344CB8AC3E}">
        <p14:creationId xmlns:p14="http://schemas.microsoft.com/office/powerpoint/2010/main" val="23103525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29</a:t>
            </a:fld>
            <a:endParaRPr lang="en-US" dirty="0"/>
          </a:p>
        </p:txBody>
      </p:sp>
    </p:spTree>
    <p:extLst>
      <p:ext uri="{BB962C8B-B14F-4D97-AF65-F5344CB8AC3E}">
        <p14:creationId xmlns:p14="http://schemas.microsoft.com/office/powerpoint/2010/main" val="12361116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30</a:t>
            </a:fld>
            <a:endParaRPr lang="en-US" dirty="0"/>
          </a:p>
        </p:txBody>
      </p:sp>
    </p:spTree>
    <p:extLst>
      <p:ext uri="{BB962C8B-B14F-4D97-AF65-F5344CB8AC3E}">
        <p14:creationId xmlns:p14="http://schemas.microsoft.com/office/powerpoint/2010/main" val="9606713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31</a:t>
            </a:fld>
            <a:endParaRPr lang="en-US" dirty="0"/>
          </a:p>
        </p:txBody>
      </p:sp>
    </p:spTree>
    <p:extLst>
      <p:ext uri="{BB962C8B-B14F-4D97-AF65-F5344CB8AC3E}">
        <p14:creationId xmlns:p14="http://schemas.microsoft.com/office/powerpoint/2010/main" val="17035577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32</a:t>
            </a:fld>
            <a:endParaRPr lang="en-US" dirty="0"/>
          </a:p>
        </p:txBody>
      </p:sp>
    </p:spTree>
    <p:extLst>
      <p:ext uri="{BB962C8B-B14F-4D97-AF65-F5344CB8AC3E}">
        <p14:creationId xmlns:p14="http://schemas.microsoft.com/office/powerpoint/2010/main" val="23040893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33</a:t>
            </a:fld>
            <a:endParaRPr lang="en-US" dirty="0"/>
          </a:p>
        </p:txBody>
      </p:sp>
    </p:spTree>
    <p:extLst>
      <p:ext uri="{BB962C8B-B14F-4D97-AF65-F5344CB8AC3E}">
        <p14:creationId xmlns:p14="http://schemas.microsoft.com/office/powerpoint/2010/main" val="30365675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34</a:t>
            </a:fld>
            <a:endParaRPr lang="en-US" dirty="0"/>
          </a:p>
        </p:txBody>
      </p:sp>
    </p:spTree>
    <p:extLst>
      <p:ext uri="{BB962C8B-B14F-4D97-AF65-F5344CB8AC3E}">
        <p14:creationId xmlns:p14="http://schemas.microsoft.com/office/powerpoint/2010/main" val="36642498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35</a:t>
            </a:fld>
            <a:endParaRPr lang="en-US" dirty="0"/>
          </a:p>
        </p:txBody>
      </p:sp>
    </p:spTree>
    <p:extLst>
      <p:ext uri="{BB962C8B-B14F-4D97-AF65-F5344CB8AC3E}">
        <p14:creationId xmlns:p14="http://schemas.microsoft.com/office/powerpoint/2010/main" val="24275209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36</a:t>
            </a:fld>
            <a:endParaRPr lang="en-US" dirty="0"/>
          </a:p>
        </p:txBody>
      </p:sp>
    </p:spTree>
    <p:extLst>
      <p:ext uri="{BB962C8B-B14F-4D97-AF65-F5344CB8AC3E}">
        <p14:creationId xmlns:p14="http://schemas.microsoft.com/office/powerpoint/2010/main" val="14271305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37</a:t>
            </a:fld>
            <a:endParaRPr lang="en-US" dirty="0"/>
          </a:p>
        </p:txBody>
      </p:sp>
    </p:spTree>
    <p:extLst>
      <p:ext uri="{BB962C8B-B14F-4D97-AF65-F5344CB8AC3E}">
        <p14:creationId xmlns:p14="http://schemas.microsoft.com/office/powerpoint/2010/main" val="27565237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38</a:t>
            </a:fld>
            <a:endParaRPr lang="en-US" dirty="0"/>
          </a:p>
        </p:txBody>
      </p:sp>
    </p:spTree>
    <p:extLst>
      <p:ext uri="{BB962C8B-B14F-4D97-AF65-F5344CB8AC3E}">
        <p14:creationId xmlns:p14="http://schemas.microsoft.com/office/powerpoint/2010/main" val="3493970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3</a:t>
            </a:fld>
            <a:endParaRPr lang="en-US" dirty="0"/>
          </a:p>
        </p:txBody>
      </p:sp>
    </p:spTree>
    <p:extLst>
      <p:ext uri="{BB962C8B-B14F-4D97-AF65-F5344CB8AC3E}">
        <p14:creationId xmlns:p14="http://schemas.microsoft.com/office/powerpoint/2010/main" val="39663557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39</a:t>
            </a:fld>
            <a:endParaRPr lang="en-US" dirty="0"/>
          </a:p>
        </p:txBody>
      </p:sp>
    </p:spTree>
    <p:extLst>
      <p:ext uri="{BB962C8B-B14F-4D97-AF65-F5344CB8AC3E}">
        <p14:creationId xmlns:p14="http://schemas.microsoft.com/office/powerpoint/2010/main" val="26536985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40</a:t>
            </a:fld>
            <a:endParaRPr lang="en-US" dirty="0"/>
          </a:p>
        </p:txBody>
      </p:sp>
    </p:spTree>
    <p:extLst>
      <p:ext uri="{BB962C8B-B14F-4D97-AF65-F5344CB8AC3E}">
        <p14:creationId xmlns:p14="http://schemas.microsoft.com/office/powerpoint/2010/main" val="20647835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41</a:t>
            </a:fld>
            <a:endParaRPr lang="en-US" dirty="0"/>
          </a:p>
        </p:txBody>
      </p:sp>
    </p:spTree>
    <p:extLst>
      <p:ext uri="{BB962C8B-B14F-4D97-AF65-F5344CB8AC3E}">
        <p14:creationId xmlns:p14="http://schemas.microsoft.com/office/powerpoint/2010/main" val="2461210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42</a:t>
            </a:fld>
            <a:endParaRPr lang="en-US" dirty="0"/>
          </a:p>
        </p:txBody>
      </p:sp>
    </p:spTree>
    <p:extLst>
      <p:ext uri="{BB962C8B-B14F-4D97-AF65-F5344CB8AC3E}">
        <p14:creationId xmlns:p14="http://schemas.microsoft.com/office/powerpoint/2010/main" val="36022946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43</a:t>
            </a:fld>
            <a:endParaRPr lang="en-US" dirty="0"/>
          </a:p>
        </p:txBody>
      </p:sp>
    </p:spTree>
    <p:extLst>
      <p:ext uri="{BB962C8B-B14F-4D97-AF65-F5344CB8AC3E}">
        <p14:creationId xmlns:p14="http://schemas.microsoft.com/office/powerpoint/2010/main" val="10982181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44</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45</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46</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47</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48</a:t>
            </a:fld>
            <a:endParaRPr lang="en-US" dirty="0"/>
          </a:p>
        </p:txBody>
      </p:sp>
    </p:spTree>
    <p:extLst>
      <p:ext uri="{BB962C8B-B14F-4D97-AF65-F5344CB8AC3E}">
        <p14:creationId xmlns:p14="http://schemas.microsoft.com/office/powerpoint/2010/main" val="2793437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13</a:t>
            </a:fld>
            <a:endParaRPr lang="en-US" dirty="0"/>
          </a:p>
        </p:txBody>
      </p:sp>
    </p:spTree>
    <p:extLst>
      <p:ext uri="{BB962C8B-B14F-4D97-AF65-F5344CB8AC3E}">
        <p14:creationId xmlns:p14="http://schemas.microsoft.com/office/powerpoint/2010/main" val="3790526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49</a:t>
            </a:fld>
            <a:endParaRPr lang="en-US" dirty="0"/>
          </a:p>
        </p:txBody>
      </p:sp>
    </p:spTree>
    <p:extLst>
      <p:ext uri="{BB962C8B-B14F-4D97-AF65-F5344CB8AC3E}">
        <p14:creationId xmlns:p14="http://schemas.microsoft.com/office/powerpoint/2010/main" val="25553453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50</a:t>
            </a:fld>
            <a:endParaRPr lang="en-US" dirty="0"/>
          </a:p>
        </p:txBody>
      </p:sp>
    </p:spTree>
    <p:extLst>
      <p:ext uri="{BB962C8B-B14F-4D97-AF65-F5344CB8AC3E}">
        <p14:creationId xmlns:p14="http://schemas.microsoft.com/office/powerpoint/2010/main" val="6380938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51</a:t>
            </a:fld>
            <a:endParaRPr lang="en-US" dirty="0"/>
          </a:p>
        </p:txBody>
      </p:sp>
    </p:spTree>
    <p:extLst>
      <p:ext uri="{BB962C8B-B14F-4D97-AF65-F5344CB8AC3E}">
        <p14:creationId xmlns:p14="http://schemas.microsoft.com/office/powerpoint/2010/main" val="26501976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52</a:t>
            </a:fld>
            <a:endParaRPr lang="en-US" dirty="0"/>
          </a:p>
        </p:txBody>
      </p:sp>
    </p:spTree>
    <p:extLst>
      <p:ext uri="{BB962C8B-B14F-4D97-AF65-F5344CB8AC3E}">
        <p14:creationId xmlns:p14="http://schemas.microsoft.com/office/powerpoint/2010/main" val="38496100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53</a:t>
            </a:fld>
            <a:endParaRPr lang="en-US" dirty="0"/>
          </a:p>
        </p:txBody>
      </p:sp>
    </p:spTree>
    <p:extLst>
      <p:ext uri="{BB962C8B-B14F-4D97-AF65-F5344CB8AC3E}">
        <p14:creationId xmlns:p14="http://schemas.microsoft.com/office/powerpoint/2010/main" val="16635942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54</a:t>
            </a:fld>
            <a:endParaRPr lang="en-US" dirty="0"/>
          </a:p>
        </p:txBody>
      </p:sp>
    </p:spTree>
    <p:extLst>
      <p:ext uri="{BB962C8B-B14F-4D97-AF65-F5344CB8AC3E}">
        <p14:creationId xmlns:p14="http://schemas.microsoft.com/office/powerpoint/2010/main" val="34068983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55</a:t>
            </a:fld>
            <a:endParaRPr lang="en-US" dirty="0"/>
          </a:p>
        </p:txBody>
      </p:sp>
    </p:spTree>
    <p:extLst>
      <p:ext uri="{BB962C8B-B14F-4D97-AF65-F5344CB8AC3E}">
        <p14:creationId xmlns:p14="http://schemas.microsoft.com/office/powerpoint/2010/main" val="16541063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56</a:t>
            </a:fld>
            <a:endParaRPr lang="en-US" dirty="0"/>
          </a:p>
        </p:txBody>
      </p:sp>
    </p:spTree>
    <p:extLst>
      <p:ext uri="{BB962C8B-B14F-4D97-AF65-F5344CB8AC3E}">
        <p14:creationId xmlns:p14="http://schemas.microsoft.com/office/powerpoint/2010/main" val="7569197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57</a:t>
            </a:fld>
            <a:endParaRPr lang="en-US" dirty="0"/>
          </a:p>
        </p:txBody>
      </p:sp>
    </p:spTree>
    <p:extLst>
      <p:ext uri="{BB962C8B-B14F-4D97-AF65-F5344CB8AC3E}">
        <p14:creationId xmlns:p14="http://schemas.microsoft.com/office/powerpoint/2010/main" val="1585127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58</a:t>
            </a:fld>
            <a:endParaRPr lang="en-US" dirty="0"/>
          </a:p>
        </p:txBody>
      </p:sp>
    </p:spTree>
    <p:extLst>
      <p:ext uri="{BB962C8B-B14F-4D97-AF65-F5344CB8AC3E}">
        <p14:creationId xmlns:p14="http://schemas.microsoft.com/office/powerpoint/2010/main" val="109182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a:t>
            </a:fld>
            <a:endParaRPr lang="en-US" dirty="0"/>
          </a:p>
        </p:txBody>
      </p:sp>
    </p:spTree>
    <p:extLst>
      <p:ext uri="{BB962C8B-B14F-4D97-AF65-F5344CB8AC3E}">
        <p14:creationId xmlns:p14="http://schemas.microsoft.com/office/powerpoint/2010/main" val="26114915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59</a:t>
            </a:fld>
            <a:endParaRPr lang="en-US" dirty="0"/>
          </a:p>
        </p:txBody>
      </p:sp>
    </p:spTree>
    <p:extLst>
      <p:ext uri="{BB962C8B-B14F-4D97-AF65-F5344CB8AC3E}">
        <p14:creationId xmlns:p14="http://schemas.microsoft.com/office/powerpoint/2010/main" val="18078637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60</a:t>
            </a:fld>
            <a:endParaRPr lang="en-US" dirty="0"/>
          </a:p>
        </p:txBody>
      </p:sp>
    </p:spTree>
    <p:extLst>
      <p:ext uri="{BB962C8B-B14F-4D97-AF65-F5344CB8AC3E}">
        <p14:creationId xmlns:p14="http://schemas.microsoft.com/office/powerpoint/2010/main" val="31023069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61</a:t>
            </a:fld>
            <a:endParaRPr lang="en-US" dirty="0"/>
          </a:p>
        </p:txBody>
      </p:sp>
    </p:spTree>
    <p:extLst>
      <p:ext uri="{BB962C8B-B14F-4D97-AF65-F5344CB8AC3E}">
        <p14:creationId xmlns:p14="http://schemas.microsoft.com/office/powerpoint/2010/main" val="85580022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62</a:t>
            </a:fld>
            <a:endParaRPr lang="en-US" dirty="0"/>
          </a:p>
        </p:txBody>
      </p:sp>
    </p:spTree>
    <p:extLst>
      <p:ext uri="{BB962C8B-B14F-4D97-AF65-F5344CB8AC3E}">
        <p14:creationId xmlns:p14="http://schemas.microsoft.com/office/powerpoint/2010/main" val="307057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63</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64</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65</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66</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67</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68</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a:t>
            </a:fld>
            <a:endParaRPr lang="en-US" dirty="0"/>
          </a:p>
        </p:txBody>
      </p:sp>
    </p:spTree>
    <p:extLst>
      <p:ext uri="{BB962C8B-B14F-4D97-AF65-F5344CB8AC3E}">
        <p14:creationId xmlns:p14="http://schemas.microsoft.com/office/powerpoint/2010/main" val="230408932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69</a:t>
            </a:fld>
            <a:endParaRPr lang="en-US" dirty="0"/>
          </a:p>
        </p:txBody>
      </p:sp>
    </p:spTree>
    <p:extLst>
      <p:ext uri="{BB962C8B-B14F-4D97-AF65-F5344CB8AC3E}">
        <p14:creationId xmlns:p14="http://schemas.microsoft.com/office/powerpoint/2010/main" val="360229463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70</a:t>
            </a:fld>
            <a:endParaRPr lang="en-US" dirty="0"/>
          </a:p>
        </p:txBody>
      </p:sp>
    </p:spTree>
    <p:extLst>
      <p:ext uri="{BB962C8B-B14F-4D97-AF65-F5344CB8AC3E}">
        <p14:creationId xmlns:p14="http://schemas.microsoft.com/office/powerpoint/2010/main" val="24612103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71</a:t>
            </a:fld>
            <a:endParaRPr lang="en-US" dirty="0"/>
          </a:p>
        </p:txBody>
      </p:sp>
    </p:spTree>
    <p:extLst>
      <p:ext uri="{BB962C8B-B14F-4D97-AF65-F5344CB8AC3E}">
        <p14:creationId xmlns:p14="http://schemas.microsoft.com/office/powerpoint/2010/main" val="10982181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72</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73</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74</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75</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76</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77</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78</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a:t>
            </a:fld>
            <a:endParaRPr lang="en-US" dirty="0"/>
          </a:p>
        </p:txBody>
      </p:sp>
    </p:spTree>
    <p:extLst>
      <p:ext uri="{BB962C8B-B14F-4D97-AF65-F5344CB8AC3E}">
        <p14:creationId xmlns:p14="http://schemas.microsoft.com/office/powerpoint/2010/main" val="366424981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79</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80</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81</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82</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83</a:t>
            </a:fld>
            <a:endParaRPr lang="en-US" dirty="0"/>
          </a:p>
        </p:txBody>
      </p:sp>
    </p:spTree>
    <p:extLst>
      <p:ext uri="{BB962C8B-B14F-4D97-AF65-F5344CB8AC3E}">
        <p14:creationId xmlns:p14="http://schemas.microsoft.com/office/powerpoint/2010/main" val="270272101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84</a:t>
            </a:fld>
            <a:endParaRPr lang="en-US" dirty="0"/>
          </a:p>
        </p:txBody>
      </p:sp>
    </p:spTree>
    <p:extLst>
      <p:ext uri="{BB962C8B-B14F-4D97-AF65-F5344CB8AC3E}">
        <p14:creationId xmlns:p14="http://schemas.microsoft.com/office/powerpoint/2010/main" val="391624030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85</a:t>
            </a:fld>
            <a:endParaRPr lang="en-US" dirty="0"/>
          </a:p>
        </p:txBody>
      </p:sp>
    </p:spTree>
    <p:extLst>
      <p:ext uri="{BB962C8B-B14F-4D97-AF65-F5344CB8AC3E}">
        <p14:creationId xmlns:p14="http://schemas.microsoft.com/office/powerpoint/2010/main" val="42005400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86</a:t>
            </a:fld>
            <a:endParaRPr lang="en-US" dirty="0"/>
          </a:p>
        </p:txBody>
      </p:sp>
    </p:spTree>
    <p:extLst>
      <p:ext uri="{BB962C8B-B14F-4D97-AF65-F5344CB8AC3E}">
        <p14:creationId xmlns:p14="http://schemas.microsoft.com/office/powerpoint/2010/main" val="352005314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87</a:t>
            </a:fld>
            <a:endParaRPr lang="en-US" dirty="0"/>
          </a:p>
        </p:txBody>
      </p:sp>
    </p:spTree>
    <p:extLst>
      <p:ext uri="{BB962C8B-B14F-4D97-AF65-F5344CB8AC3E}">
        <p14:creationId xmlns:p14="http://schemas.microsoft.com/office/powerpoint/2010/main" val="209823443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88</a:t>
            </a:fld>
            <a:endParaRPr lang="en-US" dirty="0"/>
          </a:p>
        </p:txBody>
      </p:sp>
    </p:spTree>
    <p:extLst>
      <p:ext uri="{BB962C8B-B14F-4D97-AF65-F5344CB8AC3E}">
        <p14:creationId xmlns:p14="http://schemas.microsoft.com/office/powerpoint/2010/main" val="9824239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a:t>
            </a:fld>
            <a:endParaRPr lang="en-US" dirty="0"/>
          </a:p>
        </p:txBody>
      </p:sp>
    </p:spTree>
    <p:extLst>
      <p:ext uri="{BB962C8B-B14F-4D97-AF65-F5344CB8AC3E}">
        <p14:creationId xmlns:p14="http://schemas.microsoft.com/office/powerpoint/2010/main" val="242752095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89</a:t>
            </a:fld>
            <a:endParaRPr lang="en-US" dirty="0"/>
          </a:p>
        </p:txBody>
      </p:sp>
    </p:spTree>
    <p:extLst>
      <p:ext uri="{BB962C8B-B14F-4D97-AF65-F5344CB8AC3E}">
        <p14:creationId xmlns:p14="http://schemas.microsoft.com/office/powerpoint/2010/main" val="382545367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90</a:t>
            </a:fld>
            <a:endParaRPr lang="en-US" dirty="0"/>
          </a:p>
        </p:txBody>
      </p:sp>
    </p:spTree>
    <p:extLst>
      <p:ext uri="{BB962C8B-B14F-4D97-AF65-F5344CB8AC3E}">
        <p14:creationId xmlns:p14="http://schemas.microsoft.com/office/powerpoint/2010/main" val="161110936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91</a:t>
            </a:fld>
            <a:endParaRPr lang="en-US" dirty="0"/>
          </a:p>
        </p:txBody>
      </p:sp>
    </p:spTree>
    <p:extLst>
      <p:ext uri="{BB962C8B-B14F-4D97-AF65-F5344CB8AC3E}">
        <p14:creationId xmlns:p14="http://schemas.microsoft.com/office/powerpoint/2010/main" val="2445539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92</a:t>
            </a:fld>
            <a:endParaRPr lang="en-US" dirty="0"/>
          </a:p>
        </p:txBody>
      </p:sp>
    </p:spTree>
    <p:extLst>
      <p:ext uri="{BB962C8B-B14F-4D97-AF65-F5344CB8AC3E}">
        <p14:creationId xmlns:p14="http://schemas.microsoft.com/office/powerpoint/2010/main" val="150707833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93</a:t>
            </a:fld>
            <a:endParaRPr lang="en-US" dirty="0"/>
          </a:p>
        </p:txBody>
      </p:sp>
    </p:spTree>
    <p:extLst>
      <p:ext uri="{BB962C8B-B14F-4D97-AF65-F5344CB8AC3E}">
        <p14:creationId xmlns:p14="http://schemas.microsoft.com/office/powerpoint/2010/main" val="281105258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94</a:t>
            </a:fld>
            <a:endParaRPr lang="en-US" dirty="0"/>
          </a:p>
        </p:txBody>
      </p:sp>
    </p:spTree>
    <p:extLst>
      <p:ext uri="{BB962C8B-B14F-4D97-AF65-F5344CB8AC3E}">
        <p14:creationId xmlns:p14="http://schemas.microsoft.com/office/powerpoint/2010/main" val="386665086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95</a:t>
            </a:fld>
            <a:endParaRPr lang="en-US" dirty="0"/>
          </a:p>
        </p:txBody>
      </p:sp>
    </p:spTree>
    <p:extLst>
      <p:ext uri="{BB962C8B-B14F-4D97-AF65-F5344CB8AC3E}">
        <p14:creationId xmlns:p14="http://schemas.microsoft.com/office/powerpoint/2010/main" val="103299439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96</a:t>
            </a:fld>
            <a:endParaRPr lang="en-US" dirty="0"/>
          </a:p>
        </p:txBody>
      </p:sp>
    </p:spTree>
    <p:extLst>
      <p:ext uri="{BB962C8B-B14F-4D97-AF65-F5344CB8AC3E}">
        <p14:creationId xmlns:p14="http://schemas.microsoft.com/office/powerpoint/2010/main" val="387102211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97</a:t>
            </a:fld>
            <a:endParaRPr lang="en-US" dirty="0"/>
          </a:p>
        </p:txBody>
      </p:sp>
    </p:spTree>
    <p:extLst>
      <p:ext uri="{BB962C8B-B14F-4D97-AF65-F5344CB8AC3E}">
        <p14:creationId xmlns:p14="http://schemas.microsoft.com/office/powerpoint/2010/main" val="306357521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98</a:t>
            </a:fld>
            <a:endParaRPr lang="en-US" dirty="0"/>
          </a:p>
        </p:txBody>
      </p:sp>
    </p:spTree>
    <p:extLst>
      <p:ext uri="{BB962C8B-B14F-4D97-AF65-F5344CB8AC3E}">
        <p14:creationId xmlns:p14="http://schemas.microsoft.com/office/powerpoint/2010/main" val="6900032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a:t>
            </a:fld>
            <a:endParaRPr lang="en-US" dirty="0"/>
          </a:p>
        </p:txBody>
      </p:sp>
    </p:spTree>
    <p:extLst>
      <p:ext uri="{BB962C8B-B14F-4D97-AF65-F5344CB8AC3E}">
        <p14:creationId xmlns:p14="http://schemas.microsoft.com/office/powerpoint/2010/main" val="142713050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99</a:t>
            </a:fld>
            <a:endParaRPr lang="en-US" dirty="0"/>
          </a:p>
        </p:txBody>
      </p:sp>
    </p:spTree>
    <p:extLst>
      <p:ext uri="{BB962C8B-B14F-4D97-AF65-F5344CB8AC3E}">
        <p14:creationId xmlns:p14="http://schemas.microsoft.com/office/powerpoint/2010/main" val="23390056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100</a:t>
            </a:fld>
            <a:endParaRPr lang="en-US" dirty="0"/>
          </a:p>
        </p:txBody>
      </p:sp>
    </p:spTree>
    <p:extLst>
      <p:ext uri="{BB962C8B-B14F-4D97-AF65-F5344CB8AC3E}">
        <p14:creationId xmlns:p14="http://schemas.microsoft.com/office/powerpoint/2010/main" val="294132676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101</a:t>
            </a:fld>
            <a:endParaRPr lang="en-US" dirty="0"/>
          </a:p>
        </p:txBody>
      </p:sp>
    </p:spTree>
    <p:extLst>
      <p:ext uri="{BB962C8B-B14F-4D97-AF65-F5344CB8AC3E}">
        <p14:creationId xmlns:p14="http://schemas.microsoft.com/office/powerpoint/2010/main" val="250370404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102</a:t>
            </a:fld>
            <a:endParaRPr lang="en-US" dirty="0"/>
          </a:p>
        </p:txBody>
      </p:sp>
    </p:spTree>
    <p:extLst>
      <p:ext uri="{BB962C8B-B14F-4D97-AF65-F5344CB8AC3E}">
        <p14:creationId xmlns:p14="http://schemas.microsoft.com/office/powerpoint/2010/main" val="172529155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s-AF" dirty="0" smtClean="0"/>
              <a:t>ی1</a:t>
            </a:r>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103</a:t>
            </a:fld>
            <a:endParaRPr lang="en-US" dirty="0"/>
          </a:p>
        </p:txBody>
      </p:sp>
    </p:spTree>
    <p:extLst>
      <p:ext uri="{BB962C8B-B14F-4D97-AF65-F5344CB8AC3E}">
        <p14:creationId xmlns:p14="http://schemas.microsoft.com/office/powerpoint/2010/main" val="239565289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104</a:t>
            </a:fld>
            <a:endParaRPr lang="en-US" dirty="0"/>
          </a:p>
        </p:txBody>
      </p:sp>
    </p:spTree>
    <p:extLst>
      <p:ext uri="{BB962C8B-B14F-4D97-AF65-F5344CB8AC3E}">
        <p14:creationId xmlns:p14="http://schemas.microsoft.com/office/powerpoint/2010/main" val="78961433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105</a:t>
            </a:fld>
            <a:endParaRPr lang="en-US" dirty="0"/>
          </a:p>
        </p:txBody>
      </p:sp>
    </p:spTree>
    <p:extLst>
      <p:ext uri="{BB962C8B-B14F-4D97-AF65-F5344CB8AC3E}">
        <p14:creationId xmlns:p14="http://schemas.microsoft.com/office/powerpoint/2010/main" val="325755016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106</a:t>
            </a:fld>
            <a:endParaRPr lang="en-US" dirty="0"/>
          </a:p>
        </p:txBody>
      </p:sp>
    </p:spTree>
    <p:extLst>
      <p:ext uri="{BB962C8B-B14F-4D97-AF65-F5344CB8AC3E}">
        <p14:creationId xmlns:p14="http://schemas.microsoft.com/office/powerpoint/2010/main" val="225571226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107</a:t>
            </a:fld>
            <a:endParaRPr lang="en-US" dirty="0"/>
          </a:p>
        </p:txBody>
      </p:sp>
    </p:spTree>
    <p:extLst>
      <p:ext uri="{BB962C8B-B14F-4D97-AF65-F5344CB8AC3E}">
        <p14:creationId xmlns:p14="http://schemas.microsoft.com/office/powerpoint/2010/main" val="298618680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108</a:t>
            </a:fld>
            <a:endParaRPr lang="en-US" dirty="0"/>
          </a:p>
        </p:txBody>
      </p:sp>
    </p:spTree>
    <p:extLst>
      <p:ext uri="{BB962C8B-B14F-4D97-AF65-F5344CB8AC3E}">
        <p14:creationId xmlns:p14="http://schemas.microsoft.com/office/powerpoint/2010/main" val="491586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6/23/2021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6/23/2021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6/23/2021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6/23/2021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6/23/2021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6/23/2021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6/23/2021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6/23/2021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6/23/2021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6/23/2021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6/23/2021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6/23/2021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SitDa8b_MAhWHyRQKHWD-AScQjRwIBw&amp;url=http://viana.mihanblog.com/post/tag/%D8%AA%D8%B5%D8%A7%D9%88%DB%8C%D8%B1+%D9%85%D8%AA%D8%AD%D8%B1%DA%A9+%D8%A8%D8%B9%D8%AB%D8%AA+%D9%BE%DB%8C%D8%A7%D9%85%D8%A8%D8%B1+%D8%A7%D8%B3%D9%84%D8%A7%D9%85&amp;psig=AFQjCNHDA9DVF2m5iqAWTmTXKQK6OhkapQ&amp;ust=146243236661542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www.wikifeqh.ir/&#1575;&#1605;&#1740;&#1585;&#1605;&#1572;&#1605;&#1606;&#1575;&#1606;"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3" cstate="print"/>
          <a:srcRect t="1138" b="1138"/>
          <a:stretch>
            <a:fillRect/>
          </a:stretch>
        </p:blipFill>
        <p:spPr>
          <a:xfrm>
            <a:off x="1504950" y="840560"/>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278650"/>
            <a:ext cx="8229600" cy="5580620"/>
          </a:xfrm>
        </p:spPr>
        <p:txBody>
          <a:bodyPr>
            <a:normAutofit/>
          </a:bodyPr>
          <a:lstStyle/>
          <a:p>
            <a:pPr algn="ctr">
              <a:lnSpc>
                <a:spcPct val="150000"/>
              </a:lnSpc>
              <a:buNone/>
            </a:pPr>
            <a:r>
              <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امام صادق (ع) فرمود:</a:t>
            </a:r>
            <a:endPar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a:lnSpc>
                <a:spcPct val="150000"/>
              </a:lnSpc>
              <a:buNone/>
            </a:pPr>
            <a:r>
              <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fa-IR" b="1" cap="all" dirty="0" smtClean="0">
                <a:ln w="9000" cmpd="sng">
                  <a:solidFill>
                    <a:schemeClr val="accent4">
                      <a:shade val="50000"/>
                      <a:satMod val="120000"/>
                    </a:schemeClr>
                  </a:solidFill>
                  <a:prstDash val="solid"/>
                </a:ln>
                <a:solidFill>
                  <a:srgbClr val="FF0000"/>
                </a:solidFill>
                <a:effectLst>
                  <a:glow rad="63500">
                    <a:schemeClr val="accent3">
                      <a:satMod val="175000"/>
                      <a:alpha val="40000"/>
                    </a:schemeClr>
                  </a:glow>
                  <a:reflection blurRad="12700" stA="28000" endPos="45000" dist="1000" dir="5400000" sy="-100000" algn="bl" rotWithShape="0"/>
                </a:effectLst>
                <a:cs typeface="B Nazanin" pitchFamily="2" charset="-78"/>
              </a:rPr>
              <a:t>اَلْعَامِلُ عَلَى غَيْرِ بَصِيرَةٍ كَالسّائِرِ عَلَى غَيْرِ الطّرِيقِ لَا يَزِيدُهُ سُرْعَةُ السّيْرِ إِلّا بُعْداً</a:t>
            </a:r>
            <a:r>
              <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63500">
                    <a:schemeClr val="accent3">
                      <a:satMod val="175000"/>
                      <a:alpha val="40000"/>
                    </a:schemeClr>
                  </a:glow>
                  <a:reflection blurRad="12700" stA="28000" endPos="45000" dist="1000" dir="5400000" sy="-100000" algn="bl" rotWithShape="0"/>
                </a:effectLst>
                <a:cs typeface="B Nazanin" pitchFamily="2" charset="-78"/>
              </a:rPr>
              <a:t> »</a:t>
            </a:r>
            <a:endPar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63500">
                  <a:schemeClr val="accent3">
                    <a:satMod val="175000"/>
                    <a:alpha val="40000"/>
                  </a:schemeClr>
                </a:glow>
                <a:reflection blurRad="12700" stA="28000" endPos="45000" dist="1000" dir="5400000" sy="-100000" algn="bl" rotWithShape="0"/>
              </a:effectLst>
              <a:cs typeface="B Nazanin" pitchFamily="2" charset="-78"/>
            </a:endParaRPr>
          </a:p>
          <a:p>
            <a:pPr algn="ctr">
              <a:lnSpc>
                <a:spcPct val="150000"/>
              </a:lnSpc>
              <a:buNone/>
            </a:pPr>
            <a:r>
              <a:rPr lang="fa-I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اصول كافى جلد 1 ص:54 رواية: 1 )</a:t>
            </a:r>
            <a:endParaRPr 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a:lnSpc>
                <a:spcPct val="150000"/>
              </a:lnSpc>
              <a:buNone/>
            </a:pPr>
            <a:r>
              <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کسی که بدون آگاهی وظایفش را انجام دهد، مانند کسی است که از بیراهه می رود و هر چه تندتر رود از مقصدش دورتر می شود.</a:t>
            </a:r>
            <a:endParaRPr lang="en-US" dirty="0" smtClean="0"/>
          </a:p>
          <a:p>
            <a:pPr>
              <a:buNone/>
            </a:pPr>
            <a:endParaRPr lang="en-US" dirty="0"/>
          </a:p>
        </p:txBody>
      </p:sp>
    </p:spTree>
    <p:extLst>
      <p:ext uri="{BB962C8B-B14F-4D97-AF65-F5344CB8AC3E}">
        <p14:creationId xmlns:p14="http://schemas.microsoft.com/office/powerpoint/2010/main" val="37242461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3031" y="683695"/>
            <a:ext cx="8730969" cy="558614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a:ln w="0"/>
                <a:solidFill>
                  <a:srgbClr val="7030A0"/>
                </a:solidFill>
                <a:cs typeface="B Nazanin" pitchFamily="2" charset="-78"/>
              </a:rPr>
              <a:t>مسأله 155) اگر قصد اقامت ده روز داشته باشد ولی احتمال دهد مانعی به وجود بیاید و نتواند ده روز بماند، در صورتی که این احتمال، ضعیف بوده و مورد اعتنای عقلا نباشد، قصد او صحیح است و نمازش تمام </a:t>
            </a:r>
            <a:r>
              <a:rPr lang="ar-SA" sz="2400" b="1" cap="all" dirty="0" smtClean="0">
                <a:ln w="0"/>
                <a:solidFill>
                  <a:srgbClr val="7030A0"/>
                </a:solidFill>
                <a:cs typeface="B Nazanin" pitchFamily="2" charset="-78"/>
              </a:rPr>
              <a:t>می</a:t>
            </a:r>
            <a:r>
              <a:rPr lang="fa-IR"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باشد</a:t>
            </a:r>
            <a:r>
              <a:rPr lang="ar-SA" sz="2400" b="1" cap="all" dirty="0">
                <a:ln w="0"/>
                <a:solidFill>
                  <a:srgbClr val="7030A0"/>
                </a:solidFill>
                <a:cs typeface="B Nazanin" pitchFamily="2" charset="-78"/>
              </a:rPr>
              <a:t>، ولی اگر احتمال، ضعیف نبوده و نزد عقلا قابل توجه باشد، قصد اقامت محقق نشده و نماز قصر است</a:t>
            </a:r>
            <a:r>
              <a:rPr lang="en-US" sz="2400" b="1" cap="all" dirty="0">
                <a:ln w="0"/>
                <a:solidFill>
                  <a:srgbClr val="7030A0"/>
                </a:solidFill>
                <a:cs typeface="B Nazanin" pitchFamily="2" charset="-78"/>
              </a:rPr>
              <a:t>.</a:t>
            </a:r>
          </a:p>
          <a:p>
            <a:pPr algn="ctr" rtl="1">
              <a:lnSpc>
                <a:spcPct val="150000"/>
              </a:lnSpc>
            </a:pPr>
            <a:r>
              <a:rPr lang="ar-SA" sz="2400" b="1" cap="all" dirty="0">
                <a:ln w="0"/>
                <a:solidFill>
                  <a:srgbClr val="7030A0"/>
                </a:solidFill>
                <a:cs typeface="B Nazanin" pitchFamily="2" charset="-78"/>
              </a:rPr>
              <a:t>مسأله 156) مسافری که قصد اقامت ده روز داشته باشد ولی پیش از خواندن یک نماز چهار رکعتی از قصدش برگردد یا مردّد شود، نمازش قصر است</a:t>
            </a:r>
            <a:r>
              <a:rPr lang="en-US" sz="2400" b="1" cap="all" dirty="0">
                <a:ln w="0"/>
                <a:solidFill>
                  <a:srgbClr val="7030A0"/>
                </a:solidFill>
                <a:cs typeface="B Nazanin" pitchFamily="2" charset="-78"/>
              </a:rPr>
              <a:t>. </a:t>
            </a:r>
          </a:p>
          <a:p>
            <a:pPr algn="ctr" rtl="1">
              <a:lnSpc>
                <a:spcPct val="150000"/>
              </a:lnSpc>
            </a:pPr>
            <a:r>
              <a:rPr lang="ar-SA" sz="2400" b="1" cap="all" dirty="0">
                <a:ln w="0"/>
                <a:solidFill>
                  <a:srgbClr val="7030A0"/>
                </a:solidFill>
                <a:cs typeface="B Nazanin" pitchFamily="2" charset="-78"/>
              </a:rPr>
              <a:t>مسأله 157) کسی که قصد اقامت ده روز کرده است، پس از خواندن یک نماز چهار رکعتی به صورت ادا، تا زمانی که در آن مکان است، نمازش تمام  بوده، حتی اگر از قصدش برگردد و نخواهد ده روز در آنجا بماند. اما اگر فقط نماز غیر چهار رکعتی (صبح یا مغرب) خوانده و سپس منصرف شود، نمازش قصر است</a:t>
            </a:r>
            <a:r>
              <a:rPr lang="en-US" sz="2400" b="1" cap="all" dirty="0">
                <a:ln w="0"/>
                <a:solidFill>
                  <a:srgbClr val="7030A0"/>
                </a:solidFill>
                <a:cs typeface="B Nazanin" pitchFamily="2" charset="-78"/>
              </a:rPr>
              <a:t>.</a:t>
            </a:r>
          </a:p>
        </p:txBody>
      </p:sp>
    </p:spTree>
    <p:extLst>
      <p:ext uri="{BB962C8B-B14F-4D97-AF65-F5344CB8AC3E}">
        <p14:creationId xmlns:p14="http://schemas.microsoft.com/office/powerpoint/2010/main" val="31605074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1540" y="143635"/>
            <a:ext cx="8415935" cy="4525963"/>
          </a:xfrm>
        </p:spPr>
        <p:txBody>
          <a:bodyPr>
            <a:noAutofit/>
          </a:bodyPr>
          <a:lstStyle/>
          <a:p>
            <a:pPr marL="0" indent="0" algn="ctr">
              <a:lnSpc>
                <a:spcPct val="150000"/>
              </a:lnSpc>
              <a:buNone/>
            </a:pPr>
            <a:r>
              <a:rPr lang="ar-SA" sz="2400" b="1" cap="all" dirty="0">
                <a:ln w="0"/>
                <a:solidFill>
                  <a:srgbClr val="7030A0"/>
                </a:solidFill>
                <a:cs typeface="B Nazanin" pitchFamily="2" charset="-78"/>
              </a:rPr>
              <a:t>مسأله 158) کسی که قصد ماندن ده روز کرده، چنانچه روزه بگیرد و قبل از خواندن نماز چهار رکعتی از قصدش برگردد، در صورتی که انصراف از قصد، بعد از زوال بوده، روزه اش صحیح است، ولی اگر قبل از زوال بوده باشد، روزه باطل است</a:t>
            </a:r>
            <a:r>
              <a:rPr lang="en-US" sz="2400" b="1" cap="all" dirty="0" smtClean="0">
                <a:ln w="0"/>
                <a:solidFill>
                  <a:srgbClr val="7030A0"/>
                </a:solidFill>
                <a:cs typeface="B Nazanin" pitchFamily="2" charset="-78"/>
              </a:rPr>
              <a:t>.</a:t>
            </a:r>
            <a:endParaRPr lang="fa-IR" sz="2400" b="1" cap="all" dirty="0" smtClean="0">
              <a:ln w="0"/>
              <a:solidFill>
                <a:srgbClr val="7030A0"/>
              </a:solidFill>
              <a:cs typeface="B Nazanin" pitchFamily="2" charset="-78"/>
            </a:endParaRPr>
          </a:p>
          <a:p>
            <a:pPr marL="0" indent="0" algn="ctr">
              <a:lnSpc>
                <a:spcPct val="150000"/>
              </a:lnSpc>
              <a:buNone/>
            </a:pPr>
            <a:endParaRPr lang="en-US" sz="700" b="1" cap="all" dirty="0">
              <a:ln w="0"/>
              <a:solidFill>
                <a:srgbClr val="7030A0"/>
              </a:solidFill>
              <a:cs typeface="B Nazanin" pitchFamily="2" charset="-78"/>
            </a:endParaRPr>
          </a:p>
          <a:p>
            <a:pPr marL="0" indent="0" algn="ctr">
              <a:lnSpc>
                <a:spcPct val="150000"/>
              </a:lnSpc>
              <a:buNone/>
            </a:pPr>
            <a:r>
              <a:rPr lang="ar-SA" sz="2400" b="1" cap="all" dirty="0">
                <a:ln w="0"/>
                <a:solidFill>
                  <a:srgbClr val="7030A0"/>
                </a:solidFill>
                <a:cs typeface="B Nazanin" pitchFamily="2" charset="-78"/>
              </a:rPr>
              <a:t>مسأله 159) کسی که قصد اقامت ده روز کرده، پس از اتمام ده روز، تا زمانی که از آن مکان خارج نشده، همچنان نمازش تمام است و نیازی به قصد مجدد نمی باشد</a:t>
            </a:r>
            <a:r>
              <a:rPr lang="en-US" sz="2400" b="1" cap="all" dirty="0" smtClean="0">
                <a:ln w="0"/>
                <a:solidFill>
                  <a:srgbClr val="7030A0"/>
                </a:solidFill>
                <a:cs typeface="B Nazanin" pitchFamily="2" charset="-78"/>
              </a:rPr>
              <a:t>.</a:t>
            </a:r>
            <a:endParaRPr lang="fa-IR" sz="2400" b="1" cap="all" dirty="0" smtClean="0">
              <a:ln w="0"/>
              <a:solidFill>
                <a:srgbClr val="7030A0"/>
              </a:solidFill>
              <a:cs typeface="B Nazanin" pitchFamily="2" charset="-78"/>
            </a:endParaRPr>
          </a:p>
          <a:p>
            <a:pPr marL="0" indent="0" algn="ctr">
              <a:lnSpc>
                <a:spcPct val="150000"/>
              </a:lnSpc>
              <a:buNone/>
            </a:pPr>
            <a:endParaRPr lang="en-US" sz="800" b="1" cap="all" dirty="0">
              <a:ln w="0"/>
              <a:solidFill>
                <a:srgbClr val="7030A0"/>
              </a:solidFill>
              <a:cs typeface="B Nazanin" pitchFamily="2" charset="-78"/>
            </a:endParaRPr>
          </a:p>
          <a:p>
            <a:pPr marL="0" indent="0" algn="ctr">
              <a:lnSpc>
                <a:spcPct val="150000"/>
              </a:lnSpc>
              <a:buNone/>
            </a:pPr>
            <a:r>
              <a:rPr lang="ar-SA" sz="2400" b="1" cap="all" dirty="0">
                <a:ln w="0"/>
                <a:solidFill>
                  <a:srgbClr val="7030A0"/>
                </a:solidFill>
                <a:cs typeface="B Nazanin" pitchFamily="2" charset="-78"/>
              </a:rPr>
              <a:t>مسأله 160) نمازهای </a:t>
            </a:r>
            <a:r>
              <a:rPr lang="ar-SA" sz="2400" b="1" cap="all" dirty="0" smtClean="0">
                <a:ln w="0"/>
                <a:solidFill>
                  <a:srgbClr val="7030A0"/>
                </a:solidFill>
                <a:cs typeface="B Nazanin" pitchFamily="2" charset="-78"/>
              </a:rPr>
              <a:t>نافله</a:t>
            </a:r>
            <a:r>
              <a:rPr lang="en-US"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ی </a:t>
            </a:r>
            <a:r>
              <a:rPr lang="ar-SA" sz="2400" b="1" cap="all" dirty="0">
                <a:ln w="0"/>
                <a:solidFill>
                  <a:srgbClr val="7030A0"/>
                </a:solidFill>
                <a:cs typeface="B Nazanin" pitchFamily="2" charset="-78"/>
              </a:rPr>
              <a:t>یومیه که از مسافر ساقط است، برای فردی که قصد ماندن ده روز را دارد، مشروع و مستحب است. همچنین </a:t>
            </a:r>
            <a:r>
              <a:rPr lang="ar-SA" sz="2400" b="1" cap="all" dirty="0" smtClean="0">
                <a:ln w="0"/>
                <a:solidFill>
                  <a:srgbClr val="7030A0"/>
                </a:solidFill>
                <a:cs typeface="B Nazanin" pitchFamily="2" charset="-78"/>
              </a:rPr>
              <a:t>روزه</a:t>
            </a:r>
            <a:r>
              <a:rPr lang="en-US"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ی </a:t>
            </a:r>
            <a:r>
              <a:rPr lang="ar-SA" sz="2400" b="1" cap="all" dirty="0">
                <a:ln w="0"/>
                <a:solidFill>
                  <a:srgbClr val="7030A0"/>
                </a:solidFill>
                <a:cs typeface="B Nazanin" pitchFamily="2" charset="-78"/>
              </a:rPr>
              <a:t>مستحبی نیز برای او مستحب می باشد</a:t>
            </a:r>
            <a:r>
              <a:rPr lang="en-US" sz="2400" b="1" cap="all" dirty="0">
                <a:ln w="0"/>
                <a:solidFill>
                  <a:srgbClr val="7030A0"/>
                </a:solidFill>
                <a:cs typeface="B Nazanin" pitchFamily="2" charset="-78"/>
              </a:rPr>
              <a:t>.</a:t>
            </a:r>
          </a:p>
          <a:p>
            <a:pPr marL="0" indent="0" algn="ctr">
              <a:lnSpc>
                <a:spcPct val="150000"/>
              </a:lnSpc>
              <a:buNone/>
            </a:pP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18762927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548680"/>
            <a:ext cx="8280920" cy="5985665"/>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b="1" cap="all" dirty="0">
                <a:ln w="0"/>
                <a:solidFill>
                  <a:srgbClr val="7030A0"/>
                </a:solidFill>
                <a:cs typeface="B Nazanin" pitchFamily="2" charset="-78"/>
              </a:rPr>
              <a:t>3-ماندن یک ماه بدون قصد</a:t>
            </a:r>
            <a:endParaRPr lang="en-US" b="1" cap="all" dirty="0">
              <a:ln w="0"/>
              <a:solidFill>
                <a:srgbClr val="7030A0"/>
              </a:solidFill>
              <a:cs typeface="B Nazanin" pitchFamily="2" charset="-78"/>
            </a:endParaRPr>
          </a:p>
          <a:p>
            <a:pPr marL="0" indent="0" algn="ctr">
              <a:lnSpc>
                <a:spcPct val="150000"/>
              </a:lnSpc>
              <a:buNone/>
            </a:pPr>
            <a:r>
              <a:rPr lang="ar-SA" b="1" cap="all" dirty="0">
                <a:ln w="0"/>
                <a:solidFill>
                  <a:srgbClr val="7030A0"/>
                </a:solidFill>
                <a:cs typeface="B Nazanin" pitchFamily="2" charset="-78"/>
              </a:rPr>
              <a:t>مسأله 161) مسافری که نمازش قصر است چنانچه سی روز با تردید در جایی بماند، بعد از روز سی‌ام تا زمانی که در آنجاست باید نماز را تمام بخواند اگر چه نصف روز باشد</a:t>
            </a:r>
            <a:r>
              <a:rPr lang="en-US" b="1" cap="all" dirty="0">
                <a:ln w="0"/>
                <a:solidFill>
                  <a:srgbClr val="7030A0"/>
                </a:solidFill>
                <a:cs typeface="B Nazanin" pitchFamily="2" charset="-78"/>
              </a:rPr>
              <a:t>.</a:t>
            </a:r>
          </a:p>
        </p:txBody>
      </p:sp>
    </p:spTree>
    <p:extLst>
      <p:ext uri="{BB962C8B-B14F-4D97-AF65-F5344CB8AC3E}">
        <p14:creationId xmlns:p14="http://schemas.microsoft.com/office/powerpoint/2010/main" val="3471952258"/>
      </p:ext>
    </p:extLst>
  </p:cSld>
  <p:clrMapOvr>
    <a:masterClrMapping/>
  </p:clrMapOvr>
  <mc:AlternateContent xmlns:mc="http://schemas.openxmlformats.org/markup-compatibility/2006" xmlns:p14="http://schemas.microsoft.com/office/powerpoint/2010/main">
    <mc:Choice Requires="p14">
      <p:transition spd="slow" p14:dur="3900">
        <p14:glitt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6525" y="188640"/>
            <a:ext cx="8640960" cy="590931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800" b="1" cap="all" dirty="0">
                <a:ln w="0"/>
                <a:solidFill>
                  <a:srgbClr val="7030A0"/>
                </a:solidFill>
                <a:cs typeface="B Nazanin" pitchFamily="2" charset="-78"/>
              </a:rPr>
              <a:t>حکم نوافل در سفر</a:t>
            </a:r>
            <a:endParaRPr lang="en-US" sz="2800" b="1" cap="all" dirty="0">
              <a:ln w="0"/>
              <a:solidFill>
                <a:srgbClr val="7030A0"/>
              </a:solidFill>
              <a:cs typeface="B Nazanin" pitchFamily="2" charset="-78"/>
            </a:endParaRPr>
          </a:p>
          <a:p>
            <a:pPr algn="ctr" rtl="1">
              <a:lnSpc>
                <a:spcPct val="150000"/>
              </a:lnSpc>
            </a:pPr>
            <a:r>
              <a:rPr lang="ar-SA" sz="2800" b="1" cap="all" dirty="0">
                <a:ln w="0"/>
                <a:solidFill>
                  <a:srgbClr val="7030A0"/>
                </a:solidFill>
                <a:cs typeface="B Nazanin" pitchFamily="2" charset="-78"/>
              </a:rPr>
              <a:t>مسأله 162) انجام نوافل ظهر و عصر در سفر ولو به قصد رجاء جایز نیست</a:t>
            </a:r>
            <a:r>
              <a:rPr lang="en-US" sz="2800" b="1" cap="all" dirty="0" smtClean="0">
                <a:ln w="0"/>
                <a:solidFill>
                  <a:srgbClr val="7030A0"/>
                </a:solidFill>
                <a:cs typeface="B Nazanin" pitchFamily="2" charset="-78"/>
              </a:rPr>
              <a:t>.</a:t>
            </a:r>
            <a:endParaRPr lang="fa-IR" sz="2800" b="1" cap="all" dirty="0" smtClean="0">
              <a:ln w="0"/>
              <a:solidFill>
                <a:srgbClr val="7030A0"/>
              </a:solidFill>
              <a:cs typeface="B Nazanin" pitchFamily="2" charset="-78"/>
            </a:endParaRPr>
          </a:p>
          <a:p>
            <a:pPr algn="ctr" rtl="1">
              <a:lnSpc>
                <a:spcPct val="150000"/>
              </a:lnSpc>
            </a:pPr>
            <a:endParaRPr lang="en-US" sz="2800" b="1" cap="all" dirty="0">
              <a:ln w="0"/>
              <a:solidFill>
                <a:srgbClr val="7030A0"/>
              </a:solidFill>
              <a:cs typeface="B Nazanin" pitchFamily="2" charset="-78"/>
            </a:endParaRPr>
          </a:p>
          <a:p>
            <a:pPr algn="ctr" rtl="1">
              <a:lnSpc>
                <a:spcPct val="150000"/>
              </a:lnSpc>
            </a:pPr>
            <a:r>
              <a:rPr lang="ar-SA" sz="2800" b="1" cap="all" dirty="0">
                <a:ln w="0"/>
                <a:solidFill>
                  <a:srgbClr val="7030A0"/>
                </a:solidFill>
                <a:cs typeface="B Nazanin" pitchFamily="2" charset="-78"/>
              </a:rPr>
              <a:t>مسأله 163) انجام نافله عشا (وتیره) در سفر به قصد رجاء و به امید ثواب اشکال ندارد</a:t>
            </a:r>
            <a:r>
              <a:rPr lang="en-US" sz="2800" b="1" cap="all" dirty="0" smtClean="0">
                <a:ln w="0"/>
                <a:solidFill>
                  <a:srgbClr val="7030A0"/>
                </a:solidFill>
                <a:cs typeface="B Nazanin" pitchFamily="2" charset="-78"/>
              </a:rPr>
              <a:t>.</a:t>
            </a:r>
            <a:endParaRPr lang="fa-IR" sz="2800" b="1" cap="all" dirty="0" smtClean="0">
              <a:ln w="0"/>
              <a:solidFill>
                <a:srgbClr val="7030A0"/>
              </a:solidFill>
              <a:cs typeface="B Nazanin" pitchFamily="2" charset="-78"/>
            </a:endParaRPr>
          </a:p>
          <a:p>
            <a:pPr algn="ctr" rtl="1">
              <a:lnSpc>
                <a:spcPct val="150000"/>
              </a:lnSpc>
            </a:pPr>
            <a:endParaRPr lang="en-US" sz="2800" b="1" cap="all" dirty="0">
              <a:ln w="0"/>
              <a:solidFill>
                <a:srgbClr val="7030A0"/>
              </a:solidFill>
              <a:cs typeface="B Nazanin" pitchFamily="2" charset="-78"/>
            </a:endParaRPr>
          </a:p>
          <a:p>
            <a:pPr algn="ctr" rtl="1">
              <a:lnSpc>
                <a:spcPct val="150000"/>
              </a:lnSpc>
            </a:pPr>
            <a:r>
              <a:rPr lang="ar-SA" sz="2800" b="1" cap="all" dirty="0">
                <a:ln w="0"/>
                <a:solidFill>
                  <a:srgbClr val="7030A0"/>
                </a:solidFill>
                <a:cs typeface="B Nazanin" pitchFamily="2" charset="-78"/>
              </a:rPr>
              <a:t>مسأله 164) نمازهای نافله ی صبح مغرب و نافله ی شب از مسافر ساقط نیست</a:t>
            </a:r>
            <a:r>
              <a:rPr lang="en-US" sz="2800" b="1" cap="all" dirty="0">
                <a:ln w="0"/>
                <a:solidFill>
                  <a:srgbClr val="7030A0"/>
                </a:solidFill>
                <a:cs typeface="B Nazanin" pitchFamily="2" charset="-78"/>
              </a:rPr>
              <a:t>.</a:t>
            </a:r>
          </a:p>
        </p:txBody>
      </p:sp>
    </p:spTree>
    <p:extLst>
      <p:ext uri="{BB962C8B-B14F-4D97-AF65-F5344CB8AC3E}">
        <p14:creationId xmlns:p14="http://schemas.microsoft.com/office/powerpoint/2010/main" val="2521378426"/>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barn(inVertical)">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barn(inVertical)">
                                      <p:cBhvr>
                                        <p:cTn id="2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1530" y="0"/>
            <a:ext cx="8685965" cy="4525963"/>
          </a:xfrm>
        </p:spPr>
        <p:txBody>
          <a:bodyPr>
            <a:noAutofit/>
          </a:bodyPr>
          <a:lstStyle/>
          <a:p>
            <a:pPr marL="0" indent="0" algn="ctr">
              <a:lnSpc>
                <a:spcPct val="150000"/>
              </a:lnSpc>
              <a:buNone/>
            </a:pPr>
            <a:r>
              <a:rPr lang="ar-SA" sz="2400" b="1" cap="all" dirty="0">
                <a:ln w="0"/>
                <a:solidFill>
                  <a:srgbClr val="7030A0"/>
                </a:solidFill>
                <a:cs typeface="B Nazanin" pitchFamily="2" charset="-78"/>
              </a:rPr>
              <a:t>حکم خواندن نماز تمام در جایی که وظیفه قصر است</a:t>
            </a:r>
            <a:endParaRPr lang="en-US" sz="2400" b="1" cap="all" dirty="0">
              <a:ln w="0"/>
              <a:solidFill>
                <a:srgbClr val="7030A0"/>
              </a:solidFill>
              <a:cs typeface="B Nazanin" pitchFamily="2" charset="-78"/>
            </a:endParaRPr>
          </a:p>
          <a:p>
            <a:pPr marL="0" indent="0" algn="ctr">
              <a:lnSpc>
                <a:spcPct val="150000"/>
              </a:lnSpc>
              <a:buNone/>
            </a:pPr>
            <a:r>
              <a:rPr lang="ar-SA" sz="2400" b="1" cap="all" dirty="0">
                <a:ln w="0"/>
                <a:solidFill>
                  <a:srgbClr val="7030A0"/>
                </a:solidFill>
                <a:cs typeface="B Nazanin" pitchFamily="2" charset="-78"/>
              </a:rPr>
              <a:t>مسأله 165) اگر شخصی می داند نماز در سفر با وجود شرایطی قصر است و همچنین </a:t>
            </a:r>
            <a:r>
              <a:rPr lang="ar-SA" sz="2400" b="1" cap="all" dirty="0" smtClean="0">
                <a:ln w="0"/>
                <a:solidFill>
                  <a:srgbClr val="7030A0"/>
                </a:solidFill>
                <a:cs typeface="B Nazanin" pitchFamily="2" charset="-78"/>
              </a:rPr>
              <a:t>می</a:t>
            </a:r>
            <a:r>
              <a:rPr lang="fa-IR"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داند </a:t>
            </a:r>
            <a:r>
              <a:rPr lang="ar-SA" sz="2400" b="1" cap="all" dirty="0">
                <a:ln w="0"/>
                <a:solidFill>
                  <a:srgbClr val="7030A0"/>
                </a:solidFill>
                <a:cs typeface="B Nazanin" pitchFamily="2" charset="-78"/>
              </a:rPr>
              <a:t>سفرش واجد آن شرایط است، با این حال نماز را تمام بخواند، نمازش باطل بوده و باید آن را در وقت یا خارج وقت به صورت قصر </a:t>
            </a:r>
            <a:r>
              <a:rPr lang="ar-SA" sz="2400" b="1" cap="all" dirty="0" smtClean="0">
                <a:ln w="0"/>
                <a:solidFill>
                  <a:srgbClr val="7030A0"/>
                </a:solidFill>
                <a:cs typeface="B Nazanin" pitchFamily="2" charset="-78"/>
              </a:rPr>
              <a:t>به</a:t>
            </a:r>
            <a:r>
              <a:rPr lang="fa-IR"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جا </a:t>
            </a:r>
            <a:r>
              <a:rPr lang="ar-SA" sz="2400" b="1" cap="all" dirty="0">
                <a:ln w="0"/>
                <a:solidFill>
                  <a:srgbClr val="7030A0"/>
                </a:solidFill>
                <a:cs typeface="B Nazanin" pitchFamily="2" charset="-78"/>
              </a:rPr>
              <a:t>آورد</a:t>
            </a:r>
            <a:r>
              <a:rPr lang="en-US" sz="2400" b="1" cap="all" dirty="0">
                <a:ln w="0"/>
                <a:solidFill>
                  <a:srgbClr val="7030A0"/>
                </a:solidFill>
                <a:cs typeface="B Nazanin" pitchFamily="2" charset="-78"/>
              </a:rPr>
              <a:t>.</a:t>
            </a:r>
          </a:p>
          <a:p>
            <a:pPr marL="0" indent="0" algn="ctr">
              <a:lnSpc>
                <a:spcPct val="150000"/>
              </a:lnSpc>
              <a:buNone/>
            </a:pPr>
            <a:r>
              <a:rPr lang="ar-SA" sz="2400" b="1" cap="all" dirty="0">
                <a:ln w="0"/>
                <a:solidFill>
                  <a:srgbClr val="7030A0"/>
                </a:solidFill>
                <a:cs typeface="B Nazanin" pitchFamily="2" charset="-78"/>
              </a:rPr>
              <a:t>مسأله 166) اگر مکلف نسبت به اصل حکم قصر در سفر، جاهل باشد و نماز را تمام بخواند، در صورتی که جاهل قاصر بوده؛ یعنی حکم را </a:t>
            </a:r>
            <a:r>
              <a:rPr lang="ar-SA" sz="2400" b="1" cap="all" dirty="0" smtClean="0">
                <a:ln w="0"/>
                <a:solidFill>
                  <a:srgbClr val="7030A0"/>
                </a:solidFill>
                <a:cs typeface="B Nazanin" pitchFamily="2" charset="-78"/>
              </a:rPr>
              <a:t>نمی</a:t>
            </a:r>
            <a:r>
              <a:rPr lang="fa-IR"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دانسته </a:t>
            </a:r>
            <a:r>
              <a:rPr lang="ar-SA" sz="2400" b="1" cap="all" dirty="0">
                <a:ln w="0"/>
                <a:solidFill>
                  <a:srgbClr val="7030A0"/>
                </a:solidFill>
                <a:cs typeface="B Nazanin" pitchFamily="2" charset="-78"/>
              </a:rPr>
              <a:t>و توجه به جهل خود هم نداشته است، پس از فهمیدن حکم، اعادهی آن در وقت و قضای آن در خارج وقت واجب نیست</a:t>
            </a:r>
            <a:r>
              <a:rPr lang="en-US" sz="2400" b="1" cap="all" dirty="0">
                <a:ln w="0"/>
                <a:solidFill>
                  <a:srgbClr val="7030A0"/>
                </a:solidFill>
                <a:cs typeface="B Nazanin" pitchFamily="2" charset="-78"/>
              </a:rPr>
              <a:t>.</a:t>
            </a:r>
          </a:p>
          <a:p>
            <a:pPr marL="0" indent="0" algn="ctr">
              <a:lnSpc>
                <a:spcPct val="150000"/>
              </a:lnSpc>
              <a:buNone/>
            </a:pPr>
            <a:r>
              <a:rPr lang="ar-SA" sz="2400" b="1" cap="all" dirty="0">
                <a:ln w="0"/>
                <a:solidFill>
                  <a:srgbClr val="7030A0"/>
                </a:solidFill>
                <a:cs typeface="B Nazanin" pitchFamily="2" charset="-78"/>
              </a:rPr>
              <a:t>مسأله 167) اگر حکم یا موضوع را فراموش کند و نمازش را تمام بخواند، چنانچه در داخل وقت متذکر شود، باید نمازش را اعاده کند و اگر اعاده نکند، قضای آن بر او واجب است، ولی اگر بعد از وقت متوجه شود، نمازش قضا ندارد</a:t>
            </a:r>
            <a:r>
              <a:rPr lang="en-US" sz="2400" b="1" cap="all" dirty="0">
                <a:ln w="0"/>
                <a:solidFill>
                  <a:srgbClr val="7030A0"/>
                </a:solidFill>
                <a:cs typeface="B Nazanin" pitchFamily="2" charset="-78"/>
              </a:rPr>
              <a:t>.</a:t>
            </a:r>
          </a:p>
          <a:p>
            <a:pPr marL="0" indent="0" algn="ctr">
              <a:lnSpc>
                <a:spcPct val="150000"/>
              </a:lnSpc>
              <a:buNone/>
            </a:pP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3009148464"/>
      </p:ext>
    </p:extLst>
  </p:cSld>
  <p:clrMapOvr>
    <a:masterClrMapping/>
  </p:clrMapOvr>
  <p:transition spd="slow">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1569" y="1493785"/>
            <a:ext cx="8271535" cy="2623795"/>
          </a:xfrm>
          <a:prstGeom prst="rect">
            <a:avLst/>
          </a:prstGeom>
        </p:spPr>
        <p:txBody>
          <a:bodyPr wrap="square">
            <a:spAutoFit/>
          </a:bodyPr>
          <a:lstStyle/>
          <a:p>
            <a:pPr algn="ctr" rtl="1">
              <a:lnSpc>
                <a:spcPct val="150000"/>
              </a:lnSpc>
            </a:pPr>
            <a:r>
              <a:rPr lang="ar-SA" sz="2800" b="1" cap="all" dirty="0">
                <a:ln w="0"/>
                <a:solidFill>
                  <a:srgbClr val="7030A0"/>
                </a:solidFill>
                <a:cs typeface="B Nazanin" pitchFamily="2" charset="-78"/>
              </a:rPr>
              <a:t>حکم خواندن نماز قصر در جایی که وظیفه تمام است</a:t>
            </a:r>
            <a:endParaRPr lang="en-US" sz="2800" b="1" cap="all" dirty="0">
              <a:ln w="0"/>
              <a:solidFill>
                <a:srgbClr val="7030A0"/>
              </a:solidFill>
              <a:cs typeface="B Nazanin" pitchFamily="2" charset="-78"/>
            </a:endParaRPr>
          </a:p>
          <a:p>
            <a:pPr algn="ctr" rtl="1">
              <a:lnSpc>
                <a:spcPct val="150000"/>
              </a:lnSpc>
            </a:pPr>
            <a:r>
              <a:rPr lang="ar-SA" sz="2800" b="1" cap="all" dirty="0">
                <a:ln w="0"/>
                <a:solidFill>
                  <a:srgbClr val="7030A0"/>
                </a:solidFill>
                <a:cs typeface="B Nazanin" pitchFamily="2" charset="-78"/>
              </a:rPr>
              <a:t>مسأله 168) مسافری که وظیفه‌اش نماز تمام است، چنانچه برخلاف وظیفه نماز را قصر بخواند، نمازش باطل است و در این حکم تفاوتی میان علم، عمد، نسیان، جهل به حکم و جهل به موضوع نیست </a:t>
            </a:r>
            <a:endParaRPr lang="en-US" sz="2800" b="1" cap="all" dirty="0">
              <a:ln w="0"/>
              <a:solidFill>
                <a:srgbClr val="7030A0"/>
              </a:solidFill>
              <a:cs typeface="B Nazanin" pitchFamily="2" charset="-78"/>
            </a:endParaRPr>
          </a:p>
        </p:txBody>
      </p:sp>
    </p:spTree>
    <p:extLst>
      <p:ext uri="{BB962C8B-B14F-4D97-AF65-F5344CB8AC3E}">
        <p14:creationId xmlns:p14="http://schemas.microsoft.com/office/powerpoint/2010/main" val="32341706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p:cTn id="15"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 calcmode="lin" valueType="num">
                                      <p:cBhvr>
                                        <p:cTn id="23"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ChangeArrowheads="1"/>
          </p:cNvSpPr>
          <p:nvPr/>
        </p:nvSpPr>
        <p:spPr bwMode="auto">
          <a:xfrm>
            <a:off x="206515" y="773778"/>
            <a:ext cx="8499335" cy="49859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a:ln w="0"/>
                <a:solidFill>
                  <a:srgbClr val="7030A0"/>
                </a:solidFill>
                <a:cs typeface="B Nazanin" pitchFamily="2" charset="-78"/>
              </a:rPr>
              <a:t>مسأله 169) مسائل متفرقه</a:t>
            </a:r>
            <a:endParaRPr lang="en-US" sz="2400" b="1" cap="all" dirty="0">
              <a:ln w="0"/>
              <a:solidFill>
                <a:srgbClr val="7030A0"/>
              </a:solidFill>
              <a:cs typeface="B Nazanin" pitchFamily="2" charset="-78"/>
            </a:endParaRPr>
          </a:p>
          <a:p>
            <a:pPr algn="ctr" rtl="1">
              <a:lnSpc>
                <a:spcPct val="150000"/>
              </a:lnSpc>
            </a:pPr>
            <a:r>
              <a:rPr lang="ar-SA" sz="2400" b="1" cap="all" dirty="0">
                <a:ln w="0"/>
                <a:solidFill>
                  <a:srgbClr val="7030A0"/>
                </a:solidFill>
                <a:cs typeface="B Nazanin" pitchFamily="2" charset="-78"/>
              </a:rPr>
              <a:t>مسأله 170) 1-کسی که اول وقت حاضر بوده ولی نماز نخوانده و سپس به مسافرت رفته و بخواهد در سفر نماز را به جا آورد، وظیفه‌اش قصر است</a:t>
            </a:r>
            <a:r>
              <a:rPr lang="en-US" sz="2400" b="1" cap="all" dirty="0" smtClean="0">
                <a:ln w="0"/>
                <a:solidFill>
                  <a:srgbClr val="7030A0"/>
                </a:solidFill>
                <a:cs typeface="B Nazanin" pitchFamily="2" charset="-78"/>
              </a:rPr>
              <a:t>.</a:t>
            </a:r>
            <a:endParaRPr lang="fa-IR" sz="2400" b="1" cap="all" dirty="0" smtClean="0">
              <a:ln w="0"/>
              <a:solidFill>
                <a:srgbClr val="7030A0"/>
              </a:solidFill>
              <a:cs typeface="B Nazanin" pitchFamily="2" charset="-78"/>
            </a:endParaRPr>
          </a:p>
          <a:p>
            <a:pPr algn="ctr" rtl="1">
              <a:lnSpc>
                <a:spcPct val="150000"/>
              </a:lnSpc>
            </a:pPr>
            <a:endParaRPr lang="en-US" sz="2000" b="1" cap="all" dirty="0">
              <a:ln w="0"/>
              <a:solidFill>
                <a:srgbClr val="7030A0"/>
              </a:solidFill>
              <a:cs typeface="B Nazanin" pitchFamily="2" charset="-78"/>
            </a:endParaRPr>
          </a:p>
          <a:p>
            <a:pPr algn="ctr" rtl="1">
              <a:lnSpc>
                <a:spcPct val="150000"/>
              </a:lnSpc>
            </a:pPr>
            <a:r>
              <a:rPr lang="ar-SA" sz="2400" b="1" cap="all" dirty="0">
                <a:ln w="0"/>
                <a:solidFill>
                  <a:srgbClr val="7030A0"/>
                </a:solidFill>
                <a:cs typeface="B Nazanin" pitchFamily="2" charset="-78"/>
              </a:rPr>
              <a:t>مسأله 171) 2-کسی که اول وقت مسافر بوده و سپس مثلاً به وطن رسیده و در آنجا بخواهد نمازش را به جا آورد، نمازش تمام است</a:t>
            </a:r>
            <a:r>
              <a:rPr lang="en-US" sz="2400" b="1" cap="all" dirty="0" smtClean="0">
                <a:ln w="0"/>
                <a:solidFill>
                  <a:srgbClr val="7030A0"/>
                </a:solidFill>
                <a:cs typeface="B Nazanin" pitchFamily="2" charset="-78"/>
              </a:rPr>
              <a:t>.</a:t>
            </a:r>
            <a:endParaRPr lang="fa-IR" sz="2400" b="1" cap="all" dirty="0" smtClean="0">
              <a:ln w="0"/>
              <a:solidFill>
                <a:srgbClr val="7030A0"/>
              </a:solidFill>
              <a:cs typeface="B Nazanin" pitchFamily="2" charset="-78"/>
            </a:endParaRPr>
          </a:p>
          <a:p>
            <a:pPr algn="ctr" rtl="1">
              <a:lnSpc>
                <a:spcPct val="150000"/>
              </a:lnSpc>
            </a:pPr>
            <a:endParaRPr lang="en-US" sz="2000" b="1" cap="all" dirty="0">
              <a:ln w="0"/>
              <a:solidFill>
                <a:srgbClr val="7030A0"/>
              </a:solidFill>
              <a:cs typeface="B Nazanin" pitchFamily="2" charset="-78"/>
            </a:endParaRPr>
          </a:p>
          <a:p>
            <a:pPr algn="ctr" rtl="1">
              <a:lnSpc>
                <a:spcPct val="150000"/>
              </a:lnSpc>
            </a:pPr>
            <a:r>
              <a:rPr lang="ar-SA" sz="2400" b="1" cap="all" dirty="0">
                <a:ln w="0"/>
                <a:solidFill>
                  <a:srgbClr val="7030A0"/>
                </a:solidFill>
                <a:cs typeface="B Nazanin" pitchFamily="2" charset="-78"/>
              </a:rPr>
              <a:t>مسأله 172) 3-کسی که اول وقت مسافر بوده و نماز نخوانده؛ سپس مثلاً به وطن رسیده و نمازش فوت شده، باید آن را به صورت تمام قضا کند</a:t>
            </a:r>
            <a:r>
              <a:rPr lang="en-US" sz="2400" b="1" cap="all" dirty="0">
                <a:ln w="0"/>
                <a:solidFill>
                  <a:srgbClr val="7030A0"/>
                </a:solidFill>
                <a:cs typeface="B Nazanin" pitchFamily="2" charset="-78"/>
              </a:rPr>
              <a:t>.</a:t>
            </a:r>
          </a:p>
        </p:txBody>
      </p:sp>
      <p:sp>
        <p:nvSpPr>
          <p:cNvPr id="3" name="Rectangle 2"/>
          <p:cNvSpPr/>
          <p:nvPr/>
        </p:nvSpPr>
        <p:spPr>
          <a:xfrm>
            <a:off x="10279063" y="319356"/>
            <a:ext cx="2286000" cy="5239896"/>
          </a:xfrm>
          <a:prstGeom prst="rect">
            <a:avLst/>
          </a:prstGeom>
        </p:spPr>
        <p:txBody>
          <a:bodyPr>
            <a:spAutoFit/>
          </a:bodyPr>
          <a:lstStyle/>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endParaRPr lang="fa-IR" sz="360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endParaRPr>
          </a:p>
          <a:p>
            <a:r>
              <a:rPr lang="fa-IR" sz="1050" b="1" cap="all" dirty="0" smtClean="0">
                <a:ln/>
                <a:solidFill>
                  <a:srgbClr val="3891A7"/>
                </a:solidFill>
                <a:effectLst>
                  <a:outerShdw blurRad="19685" dist="12700" dir="5400000" algn="tl" rotWithShape="0">
                    <a:srgbClr val="3891A7">
                      <a:satMod val="130000"/>
                      <a:alpha val="60000"/>
                    </a:srgbClr>
                  </a:outerShdw>
                  <a:reflection blurRad="10000" stA="55000" endPos="48000" dist="500" dir="5400000" sy="-100000" algn="bl" rotWithShape="0"/>
                </a:effectLst>
              </a:rPr>
              <a:t>ص . 59 </a:t>
            </a:r>
            <a:endParaRPr lang="fa-IR" dirty="0"/>
          </a:p>
        </p:txBody>
      </p:sp>
    </p:spTree>
    <p:extLst>
      <p:ext uri="{BB962C8B-B14F-4D97-AF65-F5344CB8AC3E}">
        <p14:creationId xmlns:p14="http://schemas.microsoft.com/office/powerpoint/2010/main" val="141952446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6321">
                                            <p:txEl>
                                              <p:pRg st="0" end="0"/>
                                            </p:txEl>
                                          </p:spTgt>
                                        </p:tgtEl>
                                        <p:attrNameLst>
                                          <p:attrName>style.visibility</p:attrName>
                                        </p:attrNameLst>
                                      </p:cBhvr>
                                      <p:to>
                                        <p:strVal val="visible"/>
                                      </p:to>
                                    </p:set>
                                    <p:anim calcmode="lin" valueType="num">
                                      <p:cBhvr>
                                        <p:cTn id="7" dur="1000" fill="hold"/>
                                        <p:tgtEl>
                                          <p:spTgt spid="56321">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6321">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6321">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6321">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6321">
                                            <p:txEl>
                                              <p:pRg st="1" end="1"/>
                                            </p:txEl>
                                          </p:spTgt>
                                        </p:tgtEl>
                                        <p:attrNameLst>
                                          <p:attrName>style.visibility</p:attrName>
                                        </p:attrNameLst>
                                      </p:cBhvr>
                                      <p:to>
                                        <p:strVal val="visible"/>
                                      </p:to>
                                    </p:set>
                                    <p:anim calcmode="lin" valueType="num">
                                      <p:cBhvr>
                                        <p:cTn id="15" dur="1000" fill="hold"/>
                                        <p:tgtEl>
                                          <p:spTgt spid="56321">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56321">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56321">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56321">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56321">
                                            <p:txEl>
                                              <p:pRg st="3" end="3"/>
                                            </p:txEl>
                                          </p:spTgt>
                                        </p:tgtEl>
                                        <p:attrNameLst>
                                          <p:attrName>style.visibility</p:attrName>
                                        </p:attrNameLst>
                                      </p:cBhvr>
                                      <p:to>
                                        <p:strVal val="visible"/>
                                      </p:to>
                                    </p:set>
                                    <p:anim calcmode="lin" valueType="num">
                                      <p:cBhvr>
                                        <p:cTn id="23" dur="1000" fill="hold"/>
                                        <p:tgtEl>
                                          <p:spTgt spid="56321">
                                            <p:txEl>
                                              <p:pRg st="3" end="3"/>
                                            </p:txEl>
                                          </p:spTgt>
                                        </p:tgtEl>
                                        <p:attrNameLst>
                                          <p:attrName>ppt_w</p:attrName>
                                        </p:attrNameLst>
                                      </p:cBhvr>
                                      <p:tavLst>
                                        <p:tav tm="0">
                                          <p:val>
                                            <p:fltVal val="0"/>
                                          </p:val>
                                        </p:tav>
                                        <p:tav tm="100000">
                                          <p:val>
                                            <p:strVal val="#ppt_w"/>
                                          </p:val>
                                        </p:tav>
                                      </p:tavLst>
                                    </p:anim>
                                    <p:anim calcmode="lin" valueType="num">
                                      <p:cBhvr>
                                        <p:cTn id="24" dur="1000" fill="hold"/>
                                        <p:tgtEl>
                                          <p:spTgt spid="56321">
                                            <p:txEl>
                                              <p:pRg st="3" end="3"/>
                                            </p:txEl>
                                          </p:spTgt>
                                        </p:tgtEl>
                                        <p:attrNameLst>
                                          <p:attrName>ppt_h</p:attrName>
                                        </p:attrNameLst>
                                      </p:cBhvr>
                                      <p:tavLst>
                                        <p:tav tm="0">
                                          <p:val>
                                            <p:fltVal val="0"/>
                                          </p:val>
                                        </p:tav>
                                        <p:tav tm="100000">
                                          <p:val>
                                            <p:strVal val="#ppt_h"/>
                                          </p:val>
                                        </p:tav>
                                      </p:tavLst>
                                    </p:anim>
                                    <p:anim calcmode="lin" valueType="num">
                                      <p:cBhvr>
                                        <p:cTn id="25" dur="1000" fill="hold"/>
                                        <p:tgtEl>
                                          <p:spTgt spid="56321">
                                            <p:txEl>
                                              <p:pRg st="3" end="3"/>
                                            </p:txEl>
                                          </p:spTgt>
                                        </p:tgtEl>
                                        <p:attrNameLst>
                                          <p:attrName>style.rotation</p:attrName>
                                        </p:attrNameLst>
                                      </p:cBhvr>
                                      <p:tavLst>
                                        <p:tav tm="0">
                                          <p:val>
                                            <p:fltVal val="90"/>
                                          </p:val>
                                        </p:tav>
                                        <p:tav tm="100000">
                                          <p:val>
                                            <p:fltVal val="0"/>
                                          </p:val>
                                        </p:tav>
                                      </p:tavLst>
                                    </p:anim>
                                    <p:animEffect transition="in" filter="fade">
                                      <p:cBhvr>
                                        <p:cTn id="26" dur="1000"/>
                                        <p:tgtEl>
                                          <p:spTgt spid="56321">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56321">
                                            <p:txEl>
                                              <p:pRg st="5" end="5"/>
                                            </p:txEl>
                                          </p:spTgt>
                                        </p:tgtEl>
                                        <p:attrNameLst>
                                          <p:attrName>style.visibility</p:attrName>
                                        </p:attrNameLst>
                                      </p:cBhvr>
                                      <p:to>
                                        <p:strVal val="visible"/>
                                      </p:to>
                                    </p:set>
                                    <p:anim calcmode="lin" valueType="num">
                                      <p:cBhvr>
                                        <p:cTn id="31" dur="1000" fill="hold"/>
                                        <p:tgtEl>
                                          <p:spTgt spid="56321">
                                            <p:txEl>
                                              <p:pRg st="5" end="5"/>
                                            </p:txEl>
                                          </p:spTgt>
                                        </p:tgtEl>
                                        <p:attrNameLst>
                                          <p:attrName>ppt_w</p:attrName>
                                        </p:attrNameLst>
                                      </p:cBhvr>
                                      <p:tavLst>
                                        <p:tav tm="0">
                                          <p:val>
                                            <p:fltVal val="0"/>
                                          </p:val>
                                        </p:tav>
                                        <p:tav tm="100000">
                                          <p:val>
                                            <p:strVal val="#ppt_w"/>
                                          </p:val>
                                        </p:tav>
                                      </p:tavLst>
                                    </p:anim>
                                    <p:anim calcmode="lin" valueType="num">
                                      <p:cBhvr>
                                        <p:cTn id="32" dur="1000" fill="hold"/>
                                        <p:tgtEl>
                                          <p:spTgt spid="56321">
                                            <p:txEl>
                                              <p:pRg st="5" end="5"/>
                                            </p:txEl>
                                          </p:spTgt>
                                        </p:tgtEl>
                                        <p:attrNameLst>
                                          <p:attrName>ppt_h</p:attrName>
                                        </p:attrNameLst>
                                      </p:cBhvr>
                                      <p:tavLst>
                                        <p:tav tm="0">
                                          <p:val>
                                            <p:fltVal val="0"/>
                                          </p:val>
                                        </p:tav>
                                        <p:tav tm="100000">
                                          <p:val>
                                            <p:strVal val="#ppt_h"/>
                                          </p:val>
                                        </p:tav>
                                      </p:tavLst>
                                    </p:anim>
                                    <p:anim calcmode="lin" valueType="num">
                                      <p:cBhvr>
                                        <p:cTn id="33" dur="1000" fill="hold"/>
                                        <p:tgtEl>
                                          <p:spTgt spid="56321">
                                            <p:txEl>
                                              <p:pRg st="5" end="5"/>
                                            </p:txEl>
                                          </p:spTgt>
                                        </p:tgtEl>
                                        <p:attrNameLst>
                                          <p:attrName>style.rotation</p:attrName>
                                        </p:attrNameLst>
                                      </p:cBhvr>
                                      <p:tavLst>
                                        <p:tav tm="0">
                                          <p:val>
                                            <p:fltVal val="90"/>
                                          </p:val>
                                        </p:tav>
                                        <p:tav tm="100000">
                                          <p:val>
                                            <p:fltVal val="0"/>
                                          </p:val>
                                        </p:tav>
                                      </p:tavLst>
                                    </p:anim>
                                    <p:animEffect transition="in" filter="fade">
                                      <p:cBhvr>
                                        <p:cTn id="34" dur="1000"/>
                                        <p:tgtEl>
                                          <p:spTgt spid="5632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458670"/>
            <a:ext cx="8460940" cy="4680519"/>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173) 4-کسی که اول وقت نماز، حاضر بوده و سپس به سفر رفته و نمازش فوت شده، باید نمازش را به صورت قصر، قضا کند</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174) 5-مسافر در اماکن چهارگانۀ تخییر (یعنی شهر مکه، مدینه، مسجد کوفه و حائر حسینی علیه السلام) بین قصر و تمام مخیّر است و تمام افضل بوده، ولی احتیاط مستحب قصر است</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175) 6-حکم تخییر در تمامی شهر مکه و مدینهی فعلی جاری است و مخصوص مسجد الحرام و مسجد النبی نیست، ولی احتیاط مستحب آن است که در این حکم به دو مسجد اکتفاء شود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40913092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1550" y="1088740"/>
            <a:ext cx="8145905" cy="4558875"/>
          </a:xfrm>
        </p:spPr>
        <p:txBody>
          <a:bodyPr>
            <a:noAutofit/>
          </a:bodyPr>
          <a:lstStyle/>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176) 7-حکم تخییر اختصاص به مسجد کوفه دارد و نسبت به شهر کوفه، بنابر احتیاط واجب اگر اقوی نباشد، حکم تخییر جاری نیست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177) 8-حکم تخییر در حائر حسینی(علیه السلام) اختصاص به تحت القبّه (زیرگنبد) و جایی که نزد قبر امام حسین (علیه السلام) صدق می‌کند، دارد و شمول آن نسبت به رواقها و صحن مطهّر محل تردید است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178) 9-حکم تخییر در اماکن چهارگانه شامل روزه نمی‌شود، بنابراین مسافر نمی‌تواند در این اماکن روزهی ماه مبارک رمضان را بگیرد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278696796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51520" y="1282710"/>
            <a:ext cx="8438437" cy="3970318"/>
          </a:xfrm>
          <a:prstGeom prst="rect">
            <a:avLst/>
          </a:prstGeom>
        </p:spPr>
        <p:txBody>
          <a:bodyPr wrap="square">
            <a:spAutoFit/>
          </a:bodyPr>
          <a:lstStyle/>
          <a:p>
            <a:pPr algn="ctr" rtl="1">
              <a:lnSpc>
                <a:spcPct val="150000"/>
              </a:lnSpc>
            </a:pPr>
            <a:r>
              <a:rPr lang="ar-SA" sz="2400" b="1" cap="all" dirty="0">
                <a:ln w="0"/>
                <a:solidFill>
                  <a:srgbClr val="7030A0"/>
                </a:solidFill>
                <a:cs typeface="B Nazanin" pitchFamily="2" charset="-78"/>
              </a:rPr>
              <a:t>مسأله 179) 10-در اماکن چهارگانهی مذکور، تخییر استمراری است و مسافر می‌تواند بعضی از نمازهای چهار رکعتی را تمام و بعضی را قصر بخواند</a:t>
            </a:r>
            <a:r>
              <a:rPr lang="en-US" sz="2400" b="1" cap="all" dirty="0" smtClean="0">
                <a:ln w="0"/>
                <a:solidFill>
                  <a:srgbClr val="7030A0"/>
                </a:solidFill>
                <a:cs typeface="B Nazanin" pitchFamily="2" charset="-78"/>
              </a:rPr>
              <a:t>.</a:t>
            </a:r>
            <a:endParaRPr lang="fa-IR" sz="2400" b="1" cap="all" dirty="0" smtClean="0">
              <a:ln w="0"/>
              <a:solidFill>
                <a:srgbClr val="7030A0"/>
              </a:solidFill>
              <a:cs typeface="B Nazanin" pitchFamily="2" charset="-78"/>
            </a:endParaRPr>
          </a:p>
          <a:p>
            <a:pPr algn="ctr" rtl="1">
              <a:lnSpc>
                <a:spcPct val="150000"/>
              </a:lnSpc>
            </a:pPr>
            <a:endParaRPr lang="en-US" sz="2400" b="1" cap="all" dirty="0">
              <a:ln w="0"/>
              <a:solidFill>
                <a:srgbClr val="7030A0"/>
              </a:solidFill>
              <a:cs typeface="B Nazanin" pitchFamily="2" charset="-78"/>
            </a:endParaRPr>
          </a:p>
          <a:p>
            <a:pPr algn="ctr" rtl="1">
              <a:lnSpc>
                <a:spcPct val="150000"/>
              </a:lnSpc>
            </a:pPr>
            <a:r>
              <a:rPr lang="ar-SA" sz="2400" b="1" cap="all" dirty="0">
                <a:ln w="0"/>
                <a:solidFill>
                  <a:srgbClr val="7030A0"/>
                </a:solidFill>
                <a:cs typeface="B Nazanin" pitchFamily="2" charset="-78"/>
              </a:rPr>
              <a:t>مسأله 180) 11-چنانچه نماز در اماکن تخییر، از مکلّف عمداً یا سهواً فوت شود و بخواهد در غیر این اماکن نماز را قضا کند، اقوی این است که به صورت  قصر بخواند، ولی اگر در همین امکنه بخواهد آن را قضا کند، احتیاط واجب آن است که قصر بخواند</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8856606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 calcmode="lin" valueType="num">
                                      <p:cBhvr>
                                        <p:cTn id="23"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554" y="233645"/>
            <a:ext cx="8010891"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50000"/>
              </a:lnSpc>
              <a:buNone/>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قالَ الإمام موسى بن جعفر الكاظم (عليه السلام) :</a:t>
            </a:r>
          </a:p>
          <a:p>
            <a:pPr algn="ctr">
              <a:lnSpc>
                <a:spcPct val="150000"/>
              </a:lnSpc>
              <a:buNone/>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 تَفَقَّهُوا فى دينَ اللهِ، فَاِنَّ الْفِقْهَ مِفْتاحُ الْبَصيرَةِ، وَ تَمامُ الْعِبادَةِ، وَ السَّبَبُ اِلَى الْمَنازِلِ الرَفيعَةِ وَ الرُّتَبِ الْجَليلَةِ فِى الدّينِ وَ الدّنيا»</a:t>
            </a:r>
          </a:p>
          <a:p>
            <a:pPr algn="ctr">
              <a:lnSpc>
                <a:spcPct val="150000"/>
              </a:lnSpc>
              <a:buNone/>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 (تحف العقول: ص 302) </a:t>
            </a:r>
          </a:p>
          <a:p>
            <a:pPr algn="ctr">
              <a:lnSpc>
                <a:spcPct val="150000"/>
              </a:lnSpc>
              <a:buNone/>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مسائل دين را فرا گيريد، چون كه شناخت احكام و معرفت نسبت به دستورات خداوند، كليد بينائى و بينش و انديشه مى باشد و موجب تماميّت كمال عبادات و اعمال مى گردد; و راه به سوى مقامات و منازل بلندمرتبه دنيا و آخرت است. </a:t>
            </a:r>
          </a:p>
          <a:p>
            <a:pPr algn="ctr">
              <a:lnSpc>
                <a:spcPct val="150000"/>
              </a:lnSpc>
              <a:buNone/>
            </a:pP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p:txBody>
      </p:sp>
    </p:spTree>
    <p:extLst>
      <p:ext uri="{BB962C8B-B14F-4D97-AF65-F5344CB8AC3E}">
        <p14:creationId xmlns:p14="http://schemas.microsoft.com/office/powerpoint/2010/main" val="425396837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51520" y="1282710"/>
            <a:ext cx="8438437" cy="938719"/>
          </a:xfrm>
          <a:prstGeom prst="rect">
            <a:avLst/>
          </a:prstGeom>
        </p:spPr>
        <p:txBody>
          <a:bodyPr wrap="square">
            <a:spAutoFit/>
          </a:bodyPr>
          <a:lstStyle/>
          <a:p>
            <a:pPr algn="ctr" rtl="1">
              <a:lnSpc>
                <a:spcPct val="150000"/>
              </a:lnSpc>
            </a:pPr>
            <a:r>
              <a:rPr lang="fa-IR" sz="4000" b="1" cap="all" dirty="0" smtClean="0">
                <a:ln w="0"/>
                <a:solidFill>
                  <a:srgbClr val="7030A0"/>
                </a:solidFill>
                <a:cs typeface="B Nazanin" pitchFamily="2" charset="-78"/>
              </a:rPr>
              <a:t>برخی استفتاءات مربوط به سفر ومسافر</a:t>
            </a:r>
            <a:endParaRPr lang="en-US" sz="4000" b="1" cap="all" dirty="0">
              <a:ln w="0"/>
              <a:solidFill>
                <a:srgbClr val="7030A0"/>
              </a:solidFill>
              <a:cs typeface="B Nazanin" pitchFamily="2" charset="-78"/>
            </a:endParaRPr>
          </a:p>
        </p:txBody>
      </p:sp>
    </p:spTree>
    <p:extLst>
      <p:ext uri="{BB962C8B-B14F-4D97-AF65-F5344CB8AC3E}">
        <p14:creationId xmlns:p14="http://schemas.microsoft.com/office/powerpoint/2010/main" val="7986668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352781" y="323655"/>
            <a:ext cx="8438437" cy="5586145"/>
          </a:xfrm>
          <a:prstGeom prst="rect">
            <a:avLst/>
          </a:prstGeom>
        </p:spPr>
        <p:txBody>
          <a:bodyPr wrap="square">
            <a:spAutoFit/>
          </a:bodyPr>
          <a:lstStyle/>
          <a:p>
            <a:pPr algn="ctr" rtl="1">
              <a:lnSpc>
                <a:spcPct val="150000"/>
              </a:lnSpc>
            </a:pPr>
            <a:r>
              <a:rPr lang="ar-SA" sz="2400" b="1" cap="all" dirty="0">
                <a:ln w="0"/>
                <a:solidFill>
                  <a:srgbClr val="7030A0"/>
                </a:solidFill>
                <a:cs typeface="B Nazanin" pitchFamily="2" charset="-78"/>
              </a:rPr>
              <a:t>س)به تازگی محل کارم به شهر ایلام منتقل شده است و از منزل تا محل کار هم 30 کیلومتر است</a:t>
            </a:r>
            <a:r>
              <a:rPr lang="en-US" sz="2400" b="1" cap="all" dirty="0">
                <a:ln w="0"/>
                <a:solidFill>
                  <a:srgbClr val="7030A0"/>
                </a:solidFill>
                <a:cs typeface="B Nazanin" pitchFamily="2" charset="-78"/>
              </a:rPr>
              <a:t>:</a:t>
            </a:r>
          </a:p>
          <a:p>
            <a:pPr algn="ctr" rtl="1">
              <a:lnSpc>
                <a:spcPct val="150000"/>
              </a:lnSpc>
            </a:pPr>
            <a:r>
              <a:rPr lang="ar-SA" sz="2400" b="1" cap="all" dirty="0">
                <a:ln w="0"/>
                <a:solidFill>
                  <a:srgbClr val="7030A0"/>
                </a:solidFill>
                <a:cs typeface="B Nazanin" pitchFamily="2" charset="-78"/>
              </a:rPr>
              <a:t>س1-حکم نماز و روزه در شهر ایلام چگونه است؟</a:t>
            </a:r>
            <a:endParaRPr lang="en-US" sz="2400" b="1" cap="all" dirty="0">
              <a:ln w="0"/>
              <a:solidFill>
                <a:srgbClr val="7030A0"/>
              </a:solidFill>
              <a:cs typeface="B Nazanin" pitchFamily="2" charset="-78"/>
            </a:endParaRPr>
          </a:p>
          <a:p>
            <a:pPr algn="ctr" rtl="1">
              <a:lnSpc>
                <a:spcPct val="150000"/>
              </a:lnSpc>
            </a:pPr>
            <a:r>
              <a:rPr lang="ar-SA" sz="2400" b="1" cap="all" dirty="0">
                <a:ln w="0"/>
                <a:solidFill>
                  <a:srgbClr val="7030A0"/>
                </a:solidFill>
                <a:cs typeface="B Nazanin" pitchFamily="2" charset="-78"/>
              </a:rPr>
              <a:t>س2-حکم کثیر السفر برای بنده صدق می‌کند و در همه سفرها نمازم کامل است؟</a:t>
            </a:r>
            <a:endParaRPr lang="en-US" sz="2400" b="1" cap="all" dirty="0">
              <a:ln w="0"/>
              <a:solidFill>
                <a:srgbClr val="7030A0"/>
              </a:solidFill>
              <a:cs typeface="B Nazanin" pitchFamily="2" charset="-78"/>
            </a:endParaRPr>
          </a:p>
          <a:p>
            <a:pPr algn="ctr" rtl="1">
              <a:lnSpc>
                <a:spcPct val="150000"/>
              </a:lnSpc>
            </a:pPr>
            <a:r>
              <a:rPr lang="ar-SA" sz="2400" b="1" cap="all" dirty="0">
                <a:ln w="0"/>
                <a:solidFill>
                  <a:srgbClr val="7030A0"/>
                </a:solidFill>
                <a:cs typeface="B Nazanin" pitchFamily="2" charset="-78"/>
              </a:rPr>
              <a:t> ج)1- چنانچه قصد دارید در ایلام برای مدت یک یا دو سال زندگی کنید، چون آنجا محل استقرار شماست نمازتان در آنجا تمام و روزه صحیح است</a:t>
            </a:r>
            <a:r>
              <a:rPr lang="en-US" sz="2400" b="1" cap="all" dirty="0">
                <a:ln w="0"/>
                <a:solidFill>
                  <a:srgbClr val="7030A0"/>
                </a:solidFill>
                <a:cs typeface="B Nazanin" pitchFamily="2" charset="-78"/>
              </a:rPr>
              <a:t>.</a:t>
            </a:r>
            <a:r>
              <a:rPr lang="ar-SA" sz="2400" b="1" cap="all" dirty="0">
                <a:ln w="0"/>
                <a:solidFill>
                  <a:srgbClr val="7030A0"/>
                </a:solidFill>
                <a:cs typeface="B Nazanin" pitchFamily="2" charset="-78"/>
              </a:rPr>
              <a:t>                                                                                            ج2) اگر هر روز به غیر از ایام تعطیل -و برای حد اقل سه ماه ادامه داشته باشد- 30 کیلومتر بیرون شهر ایلام برای کارتان می‌روید و برمی‌گردید، در این سفرهای شغلی نماز تمام و روزه صحیح است</a:t>
            </a:r>
            <a:r>
              <a:rPr lang="en-US" sz="2400" b="1" cap="all" dirty="0">
                <a:ln w="0"/>
                <a:solidFill>
                  <a:srgbClr val="7030A0"/>
                </a:solidFill>
                <a:cs typeface="B Nazanin" pitchFamily="2" charset="-78"/>
              </a:rPr>
              <a:t>.</a:t>
            </a:r>
          </a:p>
          <a:p>
            <a:pPr algn="ctr" rtl="1">
              <a:lnSpc>
                <a:spcPct val="150000"/>
              </a:lnSpc>
            </a:pPr>
            <a:r>
              <a:rPr lang="ar-SA" sz="2400" b="1" cap="all" dirty="0">
                <a:ln w="0"/>
                <a:solidFill>
                  <a:srgbClr val="7030A0"/>
                </a:solidFill>
                <a:cs typeface="B Nazanin" pitchFamily="2" charset="-78"/>
              </a:rPr>
              <a:t>شماره استفتاء: 1197004احکام مسافر، مسئله 489 و مسئله 532</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16877718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
                                            <p:txEl>
                                              <p:pRg st="3" end="3"/>
                                            </p:txEl>
                                          </p:spTgt>
                                        </p:tgtEl>
                                        <p:attrNameLst>
                                          <p:attrName>style.visibility</p:attrName>
                                        </p:attrNameLst>
                                      </p:cBhvr>
                                      <p:to>
                                        <p:strVal val="visible"/>
                                      </p:to>
                                    </p:set>
                                    <p:anim calcmode="lin" valueType="num">
                                      <p:cBhvr>
                                        <p:cTn id="39"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2" dur="1000"/>
                                        <p:tgtEl>
                                          <p:spTgt spid="2">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2">
                                            <p:txEl>
                                              <p:pRg st="4" end="4"/>
                                            </p:txEl>
                                          </p:spTgt>
                                        </p:tgtEl>
                                        <p:attrNameLst>
                                          <p:attrName>style.visibility</p:attrName>
                                        </p:attrNameLst>
                                      </p:cBhvr>
                                      <p:to>
                                        <p:strVal val="visible"/>
                                      </p:to>
                                    </p:set>
                                    <p:anim calcmode="lin" valueType="num">
                                      <p:cBhvr>
                                        <p:cTn id="47"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48"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9"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50"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352781" y="233645"/>
            <a:ext cx="8438437" cy="5355312"/>
          </a:xfrm>
          <a:prstGeom prst="rect">
            <a:avLst/>
          </a:prstGeom>
        </p:spPr>
        <p:txBody>
          <a:bodyPr wrap="square">
            <a:spAutoFit/>
          </a:bodyPr>
          <a:lstStyle/>
          <a:p>
            <a:pPr algn="ctr" rtl="1">
              <a:lnSpc>
                <a:spcPct val="150000"/>
              </a:lnSpc>
            </a:pPr>
            <a:r>
              <a:rPr lang="ar-SA" sz="2400" b="1" cap="all" dirty="0">
                <a:ln w="0"/>
                <a:solidFill>
                  <a:srgbClr val="7030A0"/>
                </a:solidFill>
                <a:cs typeface="B Nazanin" pitchFamily="2" charset="-78"/>
              </a:rPr>
              <a:t>س1)اگر از اتوبان همت (به جای آزاد راه تهران کرج)، به کرج برویم (که مسیر کوتاه تر شده است)، آیا نماز کامل است یا همچنان شکسته است؟</a:t>
            </a:r>
            <a:endParaRPr lang="en-US" sz="2400" b="1" cap="all" dirty="0">
              <a:ln w="0"/>
              <a:solidFill>
                <a:srgbClr val="7030A0"/>
              </a:solidFill>
              <a:cs typeface="B Nazanin" pitchFamily="2" charset="-78"/>
            </a:endParaRPr>
          </a:p>
          <a:p>
            <a:pPr algn="ctr" rtl="1">
              <a:lnSpc>
                <a:spcPct val="150000"/>
              </a:lnSpc>
            </a:pPr>
            <a:r>
              <a:rPr lang="ar-SA" sz="2400" b="1" cap="all" dirty="0">
                <a:ln w="0"/>
                <a:solidFill>
                  <a:srgbClr val="7030A0"/>
                </a:solidFill>
                <a:cs typeface="B Nazanin" pitchFamily="2" charset="-78"/>
              </a:rPr>
              <a:t>س2)حد ترخص تهران را، از کجا باید در نظر گرفت؟</a:t>
            </a:r>
            <a:endParaRPr lang="en-US" sz="2400" b="1" cap="all" dirty="0">
              <a:ln w="0"/>
              <a:solidFill>
                <a:srgbClr val="7030A0"/>
              </a:solidFill>
              <a:cs typeface="B Nazanin" pitchFamily="2" charset="-78"/>
            </a:endParaRPr>
          </a:p>
          <a:p>
            <a:pPr algn="ctr" rtl="1">
              <a:lnSpc>
                <a:spcPct val="150000"/>
              </a:lnSpc>
            </a:pPr>
            <a:r>
              <a:rPr lang="ar-SA" sz="2400" b="1" cap="all" dirty="0">
                <a:ln w="0"/>
                <a:solidFill>
                  <a:srgbClr val="7030A0"/>
                </a:solidFill>
                <a:cs typeface="B Nazanin" pitchFamily="2" charset="-78"/>
              </a:rPr>
              <a:t>ج1) اگر مسیری که می روید به اندازه مسافت </a:t>
            </a:r>
            <a:r>
              <a:rPr lang="ar-SA" sz="2400" b="1" cap="all" dirty="0" smtClean="0">
                <a:ln w="0"/>
                <a:solidFill>
                  <a:srgbClr val="7030A0"/>
                </a:solidFill>
                <a:cs typeface="B Nazanin" pitchFamily="2" charset="-78"/>
              </a:rPr>
              <a:t>شرعی </a:t>
            </a:r>
            <a:r>
              <a:rPr lang="ar-SA" sz="2400" b="1" cap="all" dirty="0">
                <a:ln w="0"/>
                <a:solidFill>
                  <a:srgbClr val="7030A0"/>
                </a:solidFill>
                <a:cs typeface="B Nazanin" pitchFamily="2" charset="-78"/>
              </a:rPr>
              <a:t>باشد نمازتان شکسته است و برای تعیین مسافت شرعی از آخر شهر مبدأ تا اول شهر مقصد محاسبه می شود</a:t>
            </a:r>
            <a:r>
              <a:rPr lang="en-US" sz="2400" b="1" cap="all" dirty="0">
                <a:ln w="0"/>
                <a:solidFill>
                  <a:srgbClr val="7030A0"/>
                </a:solidFill>
                <a:cs typeface="B Nazanin" pitchFamily="2" charset="-78"/>
              </a:rPr>
              <a:t>.</a:t>
            </a:r>
          </a:p>
          <a:p>
            <a:pPr algn="ctr" rtl="1">
              <a:lnSpc>
                <a:spcPct val="150000"/>
              </a:lnSpc>
            </a:pPr>
            <a:r>
              <a:rPr lang="ar-SA" sz="2400" b="1" cap="all" dirty="0">
                <a:ln w="0"/>
                <a:solidFill>
                  <a:srgbClr val="7030A0"/>
                </a:solidFill>
                <a:cs typeface="B Nazanin" pitchFamily="2" charset="-78"/>
              </a:rPr>
              <a:t>ج2) حد ترخص مکانی است که در آنجا صدای اذان متعارف و بدون بلندگوی شهر شنیده نمی شود</a:t>
            </a:r>
            <a:r>
              <a:rPr lang="en-US" sz="2400" b="1" cap="all" dirty="0">
                <a:ln w="0"/>
                <a:solidFill>
                  <a:srgbClr val="7030A0"/>
                </a:solidFill>
                <a:cs typeface="B Nazanin" pitchFamily="2" charset="-78"/>
              </a:rPr>
              <a:t>. </a:t>
            </a:r>
            <a:r>
              <a:rPr lang="ar-SA" sz="2400" b="1" cap="all" dirty="0">
                <a:ln w="0"/>
                <a:solidFill>
                  <a:srgbClr val="7030A0"/>
                </a:solidFill>
                <a:cs typeface="B Nazanin" pitchFamily="2" charset="-78"/>
              </a:rPr>
              <a:t>                   </a:t>
            </a:r>
            <a:endParaRPr lang="fa-IR" sz="2400" b="1" cap="all" dirty="0" smtClean="0">
              <a:ln w="0"/>
              <a:solidFill>
                <a:srgbClr val="7030A0"/>
              </a:solidFill>
              <a:cs typeface="B Nazanin" pitchFamily="2" charset="-78"/>
            </a:endParaRPr>
          </a:p>
          <a:p>
            <a:pPr algn="ctr" rtl="1">
              <a:lnSpc>
                <a:spcPct val="150000"/>
              </a:lnSpc>
            </a:pPr>
            <a:r>
              <a:rPr lang="ar-SA" b="1" cap="all" dirty="0" smtClean="0">
                <a:ln w="0"/>
                <a:solidFill>
                  <a:srgbClr val="7030A0"/>
                </a:solidFill>
                <a:cs typeface="B Nazanin" pitchFamily="2" charset="-78"/>
              </a:rPr>
              <a:t>   </a:t>
            </a:r>
            <a:r>
              <a:rPr lang="ar-SA" b="1" cap="all" dirty="0">
                <a:ln w="0"/>
                <a:solidFill>
                  <a:srgbClr val="7030A0"/>
                </a:solidFill>
                <a:cs typeface="B Nazanin" pitchFamily="2" charset="-78"/>
              </a:rPr>
              <a:t>شماره استفتاء: 1162843اجوبة‌الاستفتائات س 667 ---و درختواره فقهی معیار محاسبه مسافت شرعی دو شهر م1---و اجوبة‌الاستفتائات س 676--- و دروس خارج فقه درس 226 و 227</a:t>
            </a:r>
            <a:endParaRPr lang="en-US" b="1" cap="all" dirty="0">
              <a:ln w="0"/>
              <a:solidFill>
                <a:srgbClr val="7030A0"/>
              </a:solidFill>
              <a:cs typeface="B Nazanin" pitchFamily="2" charset="-78"/>
            </a:endParaRPr>
          </a:p>
        </p:txBody>
      </p:sp>
    </p:spTree>
    <p:extLst>
      <p:ext uri="{BB962C8B-B14F-4D97-AF65-F5344CB8AC3E}">
        <p14:creationId xmlns:p14="http://schemas.microsoft.com/office/powerpoint/2010/main" val="27731347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
                                            <p:txEl>
                                              <p:pRg st="3" end="3"/>
                                            </p:txEl>
                                          </p:spTgt>
                                        </p:tgtEl>
                                        <p:attrNameLst>
                                          <p:attrName>style.visibility</p:attrName>
                                        </p:attrNameLst>
                                      </p:cBhvr>
                                      <p:to>
                                        <p:strVal val="visible"/>
                                      </p:to>
                                    </p:set>
                                    <p:anim calcmode="lin" valueType="num">
                                      <p:cBhvr>
                                        <p:cTn id="39"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2" dur="1000"/>
                                        <p:tgtEl>
                                          <p:spTgt spid="2">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2">
                                            <p:txEl>
                                              <p:pRg st="4" end="4"/>
                                            </p:txEl>
                                          </p:spTgt>
                                        </p:tgtEl>
                                        <p:attrNameLst>
                                          <p:attrName>style.visibility</p:attrName>
                                        </p:attrNameLst>
                                      </p:cBhvr>
                                      <p:to>
                                        <p:strVal val="visible"/>
                                      </p:to>
                                    </p:set>
                                    <p:anim calcmode="lin" valueType="num">
                                      <p:cBhvr>
                                        <p:cTn id="47"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48"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9"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50"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51520" y="1282710"/>
            <a:ext cx="8438437" cy="3416320"/>
          </a:xfrm>
          <a:prstGeom prst="rect">
            <a:avLst/>
          </a:prstGeom>
        </p:spPr>
        <p:txBody>
          <a:bodyPr wrap="square">
            <a:spAutoFit/>
          </a:bodyPr>
          <a:lstStyle/>
          <a:p>
            <a:pPr algn="ctr" rtl="1">
              <a:lnSpc>
                <a:spcPct val="150000"/>
              </a:lnSpc>
            </a:pPr>
            <a:r>
              <a:rPr lang="ar-SA" sz="2400" b="1" cap="all" dirty="0">
                <a:ln w="0"/>
                <a:solidFill>
                  <a:srgbClr val="7030A0"/>
                </a:solidFill>
                <a:cs typeface="B Nazanin" pitchFamily="2" charset="-78"/>
              </a:rPr>
              <a:t>س)در تهران زندگی می کنم که هر هفته یا دو هفته یا بیشتر، در جاده هراز به ویلای شخصی برای تفریح و ساخت و ساز و تکمیل منزل می روم و چند روز می مانم. آیا آنجا وطن دوم بوده و باید نماز را کامل بخوانم؟ </a:t>
            </a:r>
            <a:endParaRPr lang="fa-IR" sz="2400" b="1" cap="all" dirty="0" smtClean="0">
              <a:ln w="0"/>
              <a:solidFill>
                <a:srgbClr val="7030A0"/>
              </a:solidFill>
              <a:cs typeface="B Nazanin" pitchFamily="2" charset="-78"/>
            </a:endParaRPr>
          </a:p>
          <a:p>
            <a:pPr algn="ctr" rtl="1">
              <a:lnSpc>
                <a:spcPct val="150000"/>
              </a:lnSpc>
            </a:pPr>
            <a:r>
              <a:rPr lang="ar-SA" sz="2400" b="1" cap="all" dirty="0" smtClean="0">
                <a:ln w="0"/>
                <a:solidFill>
                  <a:srgbClr val="7030A0"/>
                </a:solidFill>
                <a:cs typeface="B Nazanin" pitchFamily="2" charset="-78"/>
              </a:rPr>
              <a:t>ج)اگر </a:t>
            </a:r>
            <a:r>
              <a:rPr lang="ar-SA" sz="2400" b="1" cap="all" dirty="0">
                <a:ln w="0"/>
                <a:solidFill>
                  <a:srgbClr val="7030A0"/>
                </a:solidFill>
                <a:cs typeface="B Nazanin" pitchFamily="2" charset="-78"/>
              </a:rPr>
              <a:t>برای تفریح و تفرج به آنجا می روید، نماز در آنجا بدون قصد ده روز، شکسته بوده و روزه صحیح نیست</a:t>
            </a:r>
            <a:r>
              <a:rPr lang="en-US" sz="2400" b="1" cap="all" dirty="0">
                <a:ln w="0"/>
                <a:solidFill>
                  <a:srgbClr val="7030A0"/>
                </a:solidFill>
                <a:cs typeface="B Nazanin" pitchFamily="2" charset="-78"/>
              </a:rPr>
              <a:t>.</a:t>
            </a:r>
          </a:p>
          <a:p>
            <a:pPr algn="ctr" rtl="1">
              <a:lnSpc>
                <a:spcPct val="150000"/>
              </a:lnSpc>
            </a:pPr>
            <a:r>
              <a:rPr lang="ar-SA" sz="2000" b="1" cap="all" dirty="0">
                <a:ln w="0"/>
                <a:solidFill>
                  <a:srgbClr val="7030A0"/>
                </a:solidFill>
                <a:cs typeface="B Nazanin" pitchFamily="2" charset="-78"/>
              </a:rPr>
              <a:t>شماره استفتاء: 1160543احکام سفر، روزه، خمس، مکاسب م83 و 97 و 99</a:t>
            </a:r>
            <a:endParaRPr lang="en-US" sz="2000" b="1" cap="all" dirty="0">
              <a:ln w="0"/>
              <a:solidFill>
                <a:srgbClr val="7030A0"/>
              </a:solidFill>
              <a:cs typeface="B Nazanin" pitchFamily="2" charset="-78"/>
            </a:endParaRPr>
          </a:p>
        </p:txBody>
      </p:sp>
    </p:spTree>
    <p:extLst>
      <p:ext uri="{BB962C8B-B14F-4D97-AF65-F5344CB8AC3E}">
        <p14:creationId xmlns:p14="http://schemas.microsoft.com/office/powerpoint/2010/main" val="3757827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51520" y="1282710"/>
            <a:ext cx="8438437" cy="4524315"/>
          </a:xfrm>
          <a:prstGeom prst="rect">
            <a:avLst/>
          </a:prstGeom>
        </p:spPr>
        <p:txBody>
          <a:bodyPr wrap="square">
            <a:spAutoFit/>
          </a:bodyPr>
          <a:lstStyle/>
          <a:p>
            <a:pPr algn="ctr" rtl="1">
              <a:lnSpc>
                <a:spcPct val="150000"/>
              </a:lnSpc>
            </a:pPr>
            <a:r>
              <a:rPr lang="ar-SA" sz="2400" b="1" cap="all" dirty="0">
                <a:ln w="0"/>
                <a:solidFill>
                  <a:srgbClr val="7030A0"/>
                </a:solidFill>
                <a:cs typeface="B Nazanin" pitchFamily="2" charset="-78"/>
              </a:rPr>
              <a:t>س) از محل سکونت تا محل کار بعد از طی مسافت نوزده کیلومتر به مجموعه شرکت نفتی می رسد که تا محل کارم؛ که به هم متصل است؛ چند کیلومتر فاصله دارد. ملاک مسافت شرعی همان شروع مجموعه شرکت های نفتی یا دقیقاً محل کار است؟</a:t>
            </a:r>
            <a:endParaRPr lang="en-US" sz="2400" b="1" cap="all" dirty="0">
              <a:ln w="0"/>
              <a:solidFill>
                <a:srgbClr val="7030A0"/>
              </a:solidFill>
              <a:cs typeface="B Nazanin" pitchFamily="2" charset="-78"/>
            </a:endParaRPr>
          </a:p>
          <a:p>
            <a:pPr algn="ctr" rtl="1">
              <a:lnSpc>
                <a:spcPct val="150000"/>
              </a:lnSpc>
            </a:pPr>
            <a:r>
              <a:rPr lang="ar-SA" sz="2400" b="1" cap="all" dirty="0">
                <a:ln w="0"/>
                <a:solidFill>
                  <a:srgbClr val="7030A0"/>
                </a:solidFill>
                <a:cs typeface="B Nazanin" pitchFamily="2" charset="-78"/>
              </a:rPr>
              <a:t>ج)اگر بین ساختمان های شرکت های نفتی فاصله نباشد و کل مجموعه یک مکان محسوب شود، معیار مسافت شرعی، تا ابتدای مجموعه می </a:t>
            </a:r>
            <a:r>
              <a:rPr lang="ar-SA" sz="2400" b="1" cap="all" dirty="0" smtClean="0">
                <a:ln w="0"/>
                <a:solidFill>
                  <a:srgbClr val="7030A0"/>
                </a:solidFill>
                <a:cs typeface="B Nazanin" pitchFamily="2" charset="-78"/>
              </a:rPr>
              <a:t>باشد</a:t>
            </a:r>
            <a:endParaRPr lang="fa-IR" sz="2400" b="1" cap="all" dirty="0" smtClean="0">
              <a:ln w="0"/>
              <a:solidFill>
                <a:srgbClr val="7030A0"/>
              </a:solidFill>
              <a:cs typeface="B Nazanin" pitchFamily="2" charset="-78"/>
            </a:endParaRPr>
          </a:p>
          <a:p>
            <a:pPr algn="ctr" rtl="1">
              <a:lnSpc>
                <a:spcPct val="150000"/>
              </a:lnSpc>
            </a:pPr>
            <a:r>
              <a:rPr lang="fa-IR" sz="2400" b="1" cap="all" dirty="0" smtClean="0">
                <a:ln w="0"/>
                <a:solidFill>
                  <a:srgbClr val="7030A0"/>
                </a:solidFill>
                <a:cs typeface="B Nazanin" pitchFamily="2" charset="-78"/>
              </a:rPr>
              <a:t> </a:t>
            </a:r>
            <a:r>
              <a:rPr lang="en-US" sz="2400" b="1" cap="all" dirty="0" smtClean="0">
                <a:ln w="0"/>
                <a:solidFill>
                  <a:srgbClr val="7030A0"/>
                </a:solidFill>
                <a:cs typeface="B Nazanin" pitchFamily="2" charset="-78"/>
              </a:rPr>
              <a:t> </a:t>
            </a:r>
            <a:r>
              <a:rPr lang="ar-SA" sz="2000" b="1" cap="all" dirty="0">
                <a:ln w="0"/>
                <a:solidFill>
                  <a:srgbClr val="7030A0"/>
                </a:solidFill>
                <a:cs typeface="B Nazanin" pitchFamily="2" charset="-78"/>
              </a:rPr>
              <a:t>شماره استفتاء: 1158958رساله آموزشی درس51: نمازهای یومیه (17) مسافت شرعی (هشت فرسخ)</a:t>
            </a:r>
            <a:endParaRPr lang="en-US" sz="2000" b="1" cap="all" dirty="0">
              <a:ln w="0"/>
              <a:solidFill>
                <a:srgbClr val="7030A0"/>
              </a:solidFill>
              <a:cs typeface="B Nazanin" pitchFamily="2" charset="-78"/>
            </a:endParaRPr>
          </a:p>
        </p:txBody>
      </p:sp>
    </p:spTree>
    <p:extLst>
      <p:ext uri="{BB962C8B-B14F-4D97-AF65-F5344CB8AC3E}">
        <p14:creationId xmlns:p14="http://schemas.microsoft.com/office/powerpoint/2010/main" val="4140313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352781" y="323655"/>
            <a:ext cx="8438437" cy="6093976"/>
          </a:xfrm>
          <a:prstGeom prst="rect">
            <a:avLst/>
          </a:prstGeom>
        </p:spPr>
        <p:txBody>
          <a:bodyPr wrap="square">
            <a:spAutoFit/>
          </a:bodyPr>
          <a:lstStyle/>
          <a:p>
            <a:pPr algn="ctr" rtl="1">
              <a:lnSpc>
                <a:spcPct val="150000"/>
              </a:lnSpc>
            </a:pPr>
            <a:r>
              <a:rPr lang="ar-SA" sz="2000" b="1" cap="all" dirty="0">
                <a:ln w="0"/>
                <a:solidFill>
                  <a:srgbClr val="7030A0"/>
                </a:solidFill>
                <a:cs typeface="B Nazanin" pitchFamily="2" charset="-78"/>
              </a:rPr>
              <a:t>س)ساکن قم و محل کارم تهران است و کثیرالسفر و نماز را کامل می خوانم. اگر به قصد صله رحم چند روز زودتر به شهر تهران بروم و در ادامه سفر به محل کار بروم، نماز چه حکمی دارد؟ اگر از محل کار و در ادامه سفر در تهران برای سرکشی به اقوام چند روز بیشتر بمانم، نماز چه حکمی دارد؟ قصد ماندن بیشتر در فروض مذکور، قبل یا حین سفر باشد، آیا موضوعیت دارد؟</a:t>
            </a:r>
            <a:endParaRPr lang="en-US" sz="2000" b="1" cap="all" dirty="0">
              <a:ln w="0"/>
              <a:solidFill>
                <a:srgbClr val="7030A0"/>
              </a:solidFill>
              <a:cs typeface="B Nazanin" pitchFamily="2" charset="-78"/>
            </a:endParaRPr>
          </a:p>
          <a:p>
            <a:pPr algn="ctr" rtl="1">
              <a:lnSpc>
                <a:spcPct val="150000"/>
              </a:lnSpc>
            </a:pPr>
            <a:r>
              <a:rPr lang="ar-SA" sz="2000" b="1" cap="all" dirty="0">
                <a:ln w="0"/>
                <a:solidFill>
                  <a:srgbClr val="7030A0"/>
                </a:solidFill>
                <a:cs typeface="B Nazanin" pitchFamily="2" charset="-78"/>
              </a:rPr>
              <a:t>ج1) اگر از اول قصد داشته اید که در محل کار برای صله رحم بروید و بعد از چند روز به کارتان در آنجا بپردازید، نماز تمام است</a:t>
            </a:r>
            <a:r>
              <a:rPr lang="en-US" sz="2000" b="1" cap="all" dirty="0">
                <a:ln w="0"/>
                <a:solidFill>
                  <a:srgbClr val="7030A0"/>
                </a:solidFill>
                <a:cs typeface="B Nazanin" pitchFamily="2" charset="-78"/>
              </a:rPr>
              <a:t>.</a:t>
            </a:r>
          </a:p>
          <a:p>
            <a:pPr algn="ctr" rtl="1">
              <a:lnSpc>
                <a:spcPct val="150000"/>
              </a:lnSpc>
            </a:pPr>
            <a:r>
              <a:rPr lang="ar-SA" sz="2000" b="1" cap="all" dirty="0">
                <a:ln w="0"/>
                <a:solidFill>
                  <a:srgbClr val="7030A0"/>
                </a:solidFill>
                <a:cs typeface="B Nazanin" pitchFamily="2" charset="-78"/>
              </a:rPr>
              <a:t>ولی اگر از اول چنین قصدی نداشته و بعد از انجام صله رحم تصمیم به ماندن برای شغل گرفته اید، تا زمان گرفتن این تصمیم نماز شکسته و بعد از آن تمام است، هر چند احتیاط مستحب در این است که بعد از آن، نماز را جمع میان قصر و تمام بخوانید</a:t>
            </a:r>
            <a:r>
              <a:rPr lang="en-US" sz="2000" b="1" cap="all" dirty="0">
                <a:ln w="0"/>
                <a:solidFill>
                  <a:srgbClr val="7030A0"/>
                </a:solidFill>
                <a:cs typeface="B Nazanin" pitchFamily="2" charset="-78"/>
              </a:rPr>
              <a:t>.</a:t>
            </a:r>
          </a:p>
          <a:p>
            <a:pPr algn="ctr" rtl="1">
              <a:lnSpc>
                <a:spcPct val="150000"/>
              </a:lnSpc>
            </a:pPr>
            <a:r>
              <a:rPr lang="ar-SA" sz="2000" b="1" cap="all" dirty="0">
                <a:ln w="0"/>
                <a:solidFill>
                  <a:srgbClr val="7030A0"/>
                </a:solidFill>
                <a:cs typeface="B Nazanin" pitchFamily="2" charset="-78"/>
              </a:rPr>
              <a:t>ج2) از اول سفر تا زمانی که در آن محل هستید نماز تمام است و در برگشت بنابر احتیاط واجب هم تمام و هم شکسته </a:t>
            </a:r>
            <a:r>
              <a:rPr lang="ar-SA" sz="2000" b="1" cap="all" dirty="0" smtClean="0">
                <a:ln w="0"/>
                <a:solidFill>
                  <a:srgbClr val="7030A0"/>
                </a:solidFill>
                <a:cs typeface="B Nazanin" pitchFamily="2" charset="-78"/>
              </a:rPr>
              <a:t>بخوانید</a:t>
            </a:r>
            <a:endParaRPr lang="fa-IR" sz="2000" b="1" cap="all" dirty="0" smtClean="0">
              <a:ln w="0"/>
              <a:solidFill>
                <a:srgbClr val="7030A0"/>
              </a:solidFill>
              <a:cs typeface="B Nazanin" pitchFamily="2" charset="-78"/>
            </a:endParaRPr>
          </a:p>
          <a:p>
            <a:pPr algn="ctr" rtl="1">
              <a:lnSpc>
                <a:spcPct val="150000"/>
              </a:lnSpc>
            </a:pPr>
            <a:r>
              <a:rPr lang="en-US" sz="2000" b="1" cap="all" dirty="0" smtClean="0">
                <a:ln w="0"/>
                <a:solidFill>
                  <a:srgbClr val="7030A0"/>
                </a:solidFill>
                <a:cs typeface="B Nazanin" pitchFamily="2" charset="-78"/>
              </a:rPr>
              <a:t>. </a:t>
            </a:r>
            <a:r>
              <a:rPr lang="ar-SA" sz="2000" b="1" cap="all" dirty="0">
                <a:ln w="0"/>
                <a:solidFill>
                  <a:srgbClr val="7030A0"/>
                </a:solidFill>
                <a:cs typeface="B Nazanin" pitchFamily="2" charset="-78"/>
              </a:rPr>
              <a:t>شماره استفتاء: 1143243احکام سفر، روزه، خمس، مکاسب _ شرائط نماز مسافر _ نماز مسافر م 84 و 97 و 99</a:t>
            </a:r>
            <a:endParaRPr lang="en-US" sz="2000" b="1" cap="all" dirty="0">
              <a:ln w="0"/>
              <a:solidFill>
                <a:srgbClr val="7030A0"/>
              </a:solidFill>
              <a:cs typeface="B Nazanin" pitchFamily="2" charset="-78"/>
            </a:endParaRPr>
          </a:p>
        </p:txBody>
      </p:sp>
    </p:spTree>
    <p:extLst>
      <p:ext uri="{BB962C8B-B14F-4D97-AF65-F5344CB8AC3E}">
        <p14:creationId xmlns:p14="http://schemas.microsoft.com/office/powerpoint/2010/main" val="18824830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
                                            <p:txEl>
                                              <p:pRg st="3" end="3"/>
                                            </p:txEl>
                                          </p:spTgt>
                                        </p:tgtEl>
                                        <p:attrNameLst>
                                          <p:attrName>style.visibility</p:attrName>
                                        </p:attrNameLst>
                                      </p:cBhvr>
                                      <p:to>
                                        <p:strVal val="visible"/>
                                      </p:to>
                                    </p:set>
                                    <p:anim calcmode="lin" valueType="num">
                                      <p:cBhvr>
                                        <p:cTn id="39"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2" dur="1000"/>
                                        <p:tgtEl>
                                          <p:spTgt spid="2">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2">
                                            <p:txEl>
                                              <p:pRg st="4" end="4"/>
                                            </p:txEl>
                                          </p:spTgt>
                                        </p:tgtEl>
                                        <p:attrNameLst>
                                          <p:attrName>style.visibility</p:attrName>
                                        </p:attrNameLst>
                                      </p:cBhvr>
                                      <p:to>
                                        <p:strVal val="visible"/>
                                      </p:to>
                                    </p:set>
                                    <p:anim calcmode="lin" valueType="num">
                                      <p:cBhvr>
                                        <p:cTn id="47"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48"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9"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50"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51520" y="1282710"/>
            <a:ext cx="8438437" cy="3970318"/>
          </a:xfrm>
          <a:prstGeom prst="rect">
            <a:avLst/>
          </a:prstGeom>
        </p:spPr>
        <p:txBody>
          <a:bodyPr wrap="square">
            <a:spAutoFit/>
          </a:bodyPr>
          <a:lstStyle/>
          <a:p>
            <a:pPr algn="ctr" rtl="1">
              <a:lnSpc>
                <a:spcPct val="150000"/>
              </a:lnSpc>
            </a:pPr>
            <a:r>
              <a:rPr lang="ar-SA" sz="2800" b="1" cap="all" dirty="0">
                <a:ln w="0"/>
                <a:solidFill>
                  <a:srgbClr val="7030A0"/>
                </a:solidFill>
                <a:cs typeface="B Nazanin" pitchFamily="2" charset="-78"/>
              </a:rPr>
              <a:t>س)در چند روزی که به دلیل انتقال اثاث منزل به قصد کم تر از ده روز در شهر جدید مانده ام، نمازم را شکسته خوانده ام، آیا صحیح بوده است؟                                                                                                     ج) اگر هنوز در شهر جدید مستقر نشده اید، نمازهای خوانده شده صحیح بوده است</a:t>
            </a:r>
            <a:r>
              <a:rPr lang="en-US" sz="2800" b="1" cap="all" dirty="0">
                <a:ln w="0"/>
                <a:solidFill>
                  <a:srgbClr val="7030A0"/>
                </a:solidFill>
                <a:cs typeface="B Nazanin" pitchFamily="2" charset="-78"/>
              </a:rPr>
              <a:t>.</a:t>
            </a:r>
          </a:p>
          <a:p>
            <a:pPr algn="ctr" rtl="1">
              <a:lnSpc>
                <a:spcPct val="150000"/>
              </a:lnSpc>
            </a:pPr>
            <a:r>
              <a:rPr lang="ar-SA" sz="2800" b="1" cap="all" dirty="0">
                <a:ln w="0"/>
                <a:solidFill>
                  <a:srgbClr val="7030A0"/>
                </a:solidFill>
                <a:cs typeface="B Nazanin" pitchFamily="2" charset="-78"/>
              </a:rPr>
              <a:t>شماره استفتاء: 1143869اجوبه س 684 و</a:t>
            </a:r>
            <a:r>
              <a:rPr lang="en-US" sz="2800" b="1" cap="all" dirty="0">
                <a:ln w="0"/>
                <a:solidFill>
                  <a:srgbClr val="7030A0"/>
                </a:solidFill>
                <a:cs typeface="B Nazanin" pitchFamily="2" charset="-78"/>
              </a:rPr>
              <a:t> </a:t>
            </a:r>
            <a:r>
              <a:rPr lang="en-US" sz="2400" b="1" dirty="0"/>
              <a:t>...</a:t>
            </a:r>
            <a:endParaRPr lang="en-US" sz="2400" dirty="0"/>
          </a:p>
        </p:txBody>
      </p:sp>
    </p:spTree>
    <p:extLst>
      <p:ext uri="{BB962C8B-B14F-4D97-AF65-F5344CB8AC3E}">
        <p14:creationId xmlns:p14="http://schemas.microsoft.com/office/powerpoint/2010/main" val="34085548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352781" y="278650"/>
            <a:ext cx="8438437" cy="5593839"/>
          </a:xfrm>
          <a:prstGeom prst="rect">
            <a:avLst/>
          </a:prstGeom>
        </p:spPr>
        <p:txBody>
          <a:bodyPr wrap="square">
            <a:spAutoFit/>
          </a:bodyPr>
          <a:lstStyle/>
          <a:p>
            <a:pPr algn="ctr" rtl="1">
              <a:lnSpc>
                <a:spcPct val="150000"/>
              </a:lnSpc>
            </a:pPr>
            <a:r>
              <a:rPr lang="ar-SA" sz="2000" b="1" cap="all" dirty="0">
                <a:ln w="0"/>
                <a:solidFill>
                  <a:srgbClr val="7030A0"/>
                </a:solidFill>
                <a:cs typeface="B Nazanin" pitchFamily="2" charset="-78"/>
              </a:rPr>
              <a:t>وطن اینجانب تهران می باشد که به دلیل مأموریت شغلی حداقل هر هفته یا هر ده روز یکبار به قم می روم و هر بار، یک یا چند روز (کمتر از 10 روز) در قم می مانم</a:t>
            </a:r>
            <a:r>
              <a:rPr lang="en-US" sz="2000" b="1" cap="all" dirty="0">
                <a:ln w="0"/>
                <a:solidFill>
                  <a:srgbClr val="7030A0"/>
                </a:solidFill>
                <a:cs typeface="B Nazanin" pitchFamily="2" charset="-78"/>
              </a:rPr>
              <a:t>.</a:t>
            </a:r>
          </a:p>
          <a:p>
            <a:pPr algn="ctr" rtl="1">
              <a:lnSpc>
                <a:spcPct val="150000"/>
              </a:lnSpc>
            </a:pPr>
            <a:r>
              <a:rPr lang="ar-SA" sz="2000" b="1" cap="all" dirty="0">
                <a:ln w="0"/>
                <a:solidFill>
                  <a:srgbClr val="7030A0"/>
                </a:solidFill>
                <a:cs typeface="B Nazanin" pitchFamily="2" charset="-78"/>
              </a:rPr>
              <a:t>الف: اگر در حین ماموریت، برای کار شخصی مانند تفریح، به کاشان بروم و سپس برای ادامه ماموریت، به قم بازگردم ، نماز و روزه ی من در کاشان و مسیر رفت و برگشت قم به کاشان، چه حکمی دارد؟</a:t>
            </a:r>
            <a:endParaRPr lang="en-US" sz="2000" b="1" cap="all" dirty="0">
              <a:ln w="0"/>
              <a:solidFill>
                <a:srgbClr val="7030A0"/>
              </a:solidFill>
              <a:cs typeface="B Nazanin" pitchFamily="2" charset="-78"/>
            </a:endParaRPr>
          </a:p>
          <a:p>
            <a:pPr algn="ctr" rtl="1">
              <a:lnSpc>
                <a:spcPct val="150000"/>
              </a:lnSpc>
            </a:pPr>
            <a:r>
              <a:rPr lang="ar-SA" sz="2000" b="1" cap="all" dirty="0">
                <a:ln w="0"/>
                <a:solidFill>
                  <a:srgbClr val="7030A0"/>
                </a:solidFill>
                <a:cs typeface="B Nazanin" pitchFamily="2" charset="-78"/>
              </a:rPr>
              <a:t>ب: اگر بعد از پایان ماموریت، برای کار شخصی مانند تفریح، به کاشان بروم و سپس از مسیر قم یا مسیر دیگری به تهران بازگردم، نماز و روزه ی من در کاشان و مسیر رفت قم به کاشان و مسیر بازگشت از کاشان به تهران، چه حکمی دارد؟</a:t>
            </a:r>
            <a:endParaRPr lang="en-US" sz="2000" b="1" cap="all" dirty="0">
              <a:ln w="0"/>
              <a:solidFill>
                <a:srgbClr val="7030A0"/>
              </a:solidFill>
              <a:cs typeface="B Nazanin" pitchFamily="2" charset="-78"/>
            </a:endParaRPr>
          </a:p>
          <a:p>
            <a:pPr algn="ctr" rtl="1">
              <a:lnSpc>
                <a:spcPct val="150000"/>
              </a:lnSpc>
            </a:pPr>
            <a:r>
              <a:rPr lang="ar-SA" sz="2000" b="1" cap="all" dirty="0">
                <a:ln w="0"/>
                <a:solidFill>
                  <a:srgbClr val="7030A0"/>
                </a:solidFill>
                <a:cs typeface="B Nazanin" pitchFamily="2" charset="-78"/>
              </a:rPr>
              <a:t>ج1) در مسیر رفت به کاشان و در شهر کاشان نماز شکسته است و روزه صحیح نیست و در مسیر برگشت به محل شغل و در محل شغل، نماز تمام و روزه صحیح است</a:t>
            </a:r>
            <a:r>
              <a:rPr lang="en-US" sz="2000" b="1" cap="all" dirty="0">
                <a:ln w="0"/>
                <a:solidFill>
                  <a:srgbClr val="7030A0"/>
                </a:solidFill>
                <a:cs typeface="B Nazanin" pitchFamily="2" charset="-78"/>
              </a:rPr>
              <a:t>.</a:t>
            </a:r>
          </a:p>
          <a:p>
            <a:pPr algn="ctr" rtl="1">
              <a:lnSpc>
                <a:spcPct val="150000"/>
              </a:lnSpc>
            </a:pPr>
            <a:r>
              <a:rPr lang="ar-SA" sz="2000" b="1" cap="all" dirty="0">
                <a:ln w="0"/>
                <a:solidFill>
                  <a:srgbClr val="7030A0"/>
                </a:solidFill>
                <a:cs typeface="B Nazanin" pitchFamily="2" charset="-78"/>
              </a:rPr>
              <a:t>ج2) در مسیر رفت و برگشت حتی اگر از قم عبور کند، نماز شکسته است و روزه صحیح نیست</a:t>
            </a:r>
            <a:r>
              <a:rPr lang="en-US" sz="2000" b="1" cap="all" dirty="0">
                <a:ln w="0"/>
                <a:solidFill>
                  <a:srgbClr val="7030A0"/>
                </a:solidFill>
                <a:cs typeface="B Nazanin" pitchFamily="2" charset="-78"/>
              </a:rPr>
              <a:t>.</a:t>
            </a:r>
          </a:p>
          <a:p>
            <a:pPr algn="ctr" rtl="1">
              <a:lnSpc>
                <a:spcPct val="150000"/>
              </a:lnSpc>
            </a:pPr>
            <a:r>
              <a:rPr lang="ar-SA" sz="2000" b="1" cap="all" dirty="0">
                <a:ln w="0"/>
                <a:solidFill>
                  <a:srgbClr val="7030A0"/>
                </a:solidFill>
                <a:cs typeface="B Nazanin" pitchFamily="2" charset="-78"/>
              </a:rPr>
              <a:t>شماره استفتاء: 857960احکام مسافر 150 و 166</a:t>
            </a:r>
            <a:endParaRPr lang="en-US" sz="2000" b="1" cap="all" dirty="0">
              <a:ln w="0"/>
              <a:solidFill>
                <a:srgbClr val="7030A0"/>
              </a:solidFill>
              <a:cs typeface="B Nazanin" pitchFamily="2" charset="-78"/>
            </a:endParaRPr>
          </a:p>
        </p:txBody>
      </p:sp>
    </p:spTree>
    <p:extLst>
      <p:ext uri="{BB962C8B-B14F-4D97-AF65-F5344CB8AC3E}">
        <p14:creationId xmlns:p14="http://schemas.microsoft.com/office/powerpoint/2010/main" val="2618619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
                                            <p:txEl>
                                              <p:pRg st="3" end="3"/>
                                            </p:txEl>
                                          </p:spTgt>
                                        </p:tgtEl>
                                        <p:attrNameLst>
                                          <p:attrName>style.visibility</p:attrName>
                                        </p:attrNameLst>
                                      </p:cBhvr>
                                      <p:to>
                                        <p:strVal val="visible"/>
                                      </p:to>
                                    </p:set>
                                    <p:anim calcmode="lin" valueType="num">
                                      <p:cBhvr>
                                        <p:cTn id="39"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2" dur="1000"/>
                                        <p:tgtEl>
                                          <p:spTgt spid="2">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2">
                                            <p:txEl>
                                              <p:pRg st="4" end="4"/>
                                            </p:txEl>
                                          </p:spTgt>
                                        </p:tgtEl>
                                        <p:attrNameLst>
                                          <p:attrName>style.visibility</p:attrName>
                                        </p:attrNameLst>
                                      </p:cBhvr>
                                      <p:to>
                                        <p:strVal val="visible"/>
                                      </p:to>
                                    </p:set>
                                    <p:anim calcmode="lin" valueType="num">
                                      <p:cBhvr>
                                        <p:cTn id="47"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48"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9"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50" dur="1000"/>
                                        <p:tgtEl>
                                          <p:spTgt spid="2">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2">
                                            <p:txEl>
                                              <p:pRg st="5" end="5"/>
                                            </p:txEl>
                                          </p:spTgt>
                                        </p:tgtEl>
                                        <p:attrNameLst>
                                          <p:attrName>style.visibility</p:attrName>
                                        </p:attrNameLst>
                                      </p:cBhvr>
                                      <p:to>
                                        <p:strVal val="visible"/>
                                      </p:to>
                                    </p:set>
                                    <p:anim calcmode="lin" valueType="num">
                                      <p:cBhvr>
                                        <p:cTn id="55" dur="1000" fill="hold"/>
                                        <p:tgtEl>
                                          <p:spTgt spid="2">
                                            <p:txEl>
                                              <p:pRg st="5" end="5"/>
                                            </p:txEl>
                                          </p:spTgt>
                                        </p:tgtEl>
                                        <p:attrNameLst>
                                          <p:attrName>ppt_w</p:attrName>
                                        </p:attrNameLst>
                                      </p:cBhvr>
                                      <p:tavLst>
                                        <p:tav tm="0">
                                          <p:val>
                                            <p:fltVal val="0"/>
                                          </p:val>
                                        </p:tav>
                                        <p:tav tm="100000">
                                          <p:val>
                                            <p:strVal val="#ppt_w"/>
                                          </p:val>
                                        </p:tav>
                                      </p:tavLst>
                                    </p:anim>
                                    <p:anim calcmode="lin" valueType="num">
                                      <p:cBhvr>
                                        <p:cTn id="56" dur="1000" fill="hold"/>
                                        <p:tgtEl>
                                          <p:spTgt spid="2">
                                            <p:txEl>
                                              <p:pRg st="5" end="5"/>
                                            </p:txEl>
                                          </p:spTgt>
                                        </p:tgtEl>
                                        <p:attrNameLst>
                                          <p:attrName>ppt_h</p:attrName>
                                        </p:attrNameLst>
                                      </p:cBhvr>
                                      <p:tavLst>
                                        <p:tav tm="0">
                                          <p:val>
                                            <p:fltVal val="0"/>
                                          </p:val>
                                        </p:tav>
                                        <p:tav tm="100000">
                                          <p:val>
                                            <p:strVal val="#ppt_h"/>
                                          </p:val>
                                        </p:tav>
                                      </p:tavLst>
                                    </p:anim>
                                    <p:anim calcmode="lin" valueType="num">
                                      <p:cBhvr>
                                        <p:cTn id="57" dur="100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58" dur="1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51520" y="1282710"/>
            <a:ext cx="8438437" cy="3139321"/>
          </a:xfrm>
          <a:prstGeom prst="rect">
            <a:avLst/>
          </a:prstGeom>
        </p:spPr>
        <p:txBody>
          <a:bodyPr wrap="square">
            <a:spAutoFit/>
          </a:bodyPr>
          <a:lstStyle/>
          <a:p>
            <a:pPr algn="ctr" rtl="1">
              <a:lnSpc>
                <a:spcPct val="150000"/>
              </a:lnSpc>
            </a:pPr>
            <a:r>
              <a:rPr lang="ar-SA" sz="2800" b="1" cap="all" dirty="0">
                <a:ln w="0"/>
                <a:solidFill>
                  <a:srgbClr val="7030A0"/>
                </a:solidFill>
                <a:cs typeface="B Nazanin" pitchFamily="2" charset="-78"/>
              </a:rPr>
              <a:t>آیا محل تحصیل، حکم وطن را دارد؟                                                                                                   اگر دانشجو به گونه ای در محل تحصیل سکونت دارد که در مدت اقامت، او را مسافر محسوب نمی دارند مثلا می خواهد چند سال بماند نمازش تمام است</a:t>
            </a:r>
            <a:r>
              <a:rPr lang="en-US" sz="2800" b="1" cap="all" dirty="0">
                <a:ln w="0"/>
                <a:solidFill>
                  <a:srgbClr val="7030A0"/>
                </a:solidFill>
                <a:cs typeface="B Nazanin" pitchFamily="2" charset="-78"/>
              </a:rPr>
              <a:t>.</a:t>
            </a:r>
          </a:p>
          <a:p>
            <a:pPr algn="ctr" rtl="1">
              <a:lnSpc>
                <a:spcPct val="150000"/>
              </a:lnSpc>
            </a:pPr>
            <a:r>
              <a:rPr lang="ar-SA" sz="2000" b="1" cap="all" dirty="0">
                <a:ln w="0"/>
                <a:solidFill>
                  <a:srgbClr val="7030A0"/>
                </a:solidFill>
                <a:cs typeface="B Nazanin" pitchFamily="2" charset="-78"/>
              </a:rPr>
              <a:t>شماره استفتاء: 853891اجوبه : م/ 683 و 684</a:t>
            </a:r>
            <a:endParaRPr lang="en-US" sz="2000" b="1" cap="all" dirty="0">
              <a:ln w="0"/>
              <a:solidFill>
                <a:srgbClr val="7030A0"/>
              </a:solidFill>
              <a:cs typeface="B Nazanin" pitchFamily="2" charset="-78"/>
            </a:endParaRPr>
          </a:p>
        </p:txBody>
      </p:sp>
    </p:spTree>
    <p:extLst>
      <p:ext uri="{BB962C8B-B14F-4D97-AF65-F5344CB8AC3E}">
        <p14:creationId xmlns:p14="http://schemas.microsoft.com/office/powerpoint/2010/main" val="19289282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352781" y="143635"/>
            <a:ext cx="8438437" cy="5874685"/>
          </a:xfrm>
          <a:prstGeom prst="rect">
            <a:avLst/>
          </a:prstGeom>
        </p:spPr>
        <p:txBody>
          <a:bodyPr wrap="square">
            <a:spAutoFit/>
          </a:bodyPr>
          <a:lstStyle/>
          <a:p>
            <a:pPr algn="ctr" rtl="1">
              <a:lnSpc>
                <a:spcPct val="150000"/>
              </a:lnSpc>
            </a:pPr>
            <a:r>
              <a:rPr lang="ar-SA" b="1" cap="all" dirty="0">
                <a:ln w="0"/>
                <a:solidFill>
                  <a:srgbClr val="7030A0"/>
                </a:solidFill>
                <a:cs typeface="B Nazanin" pitchFamily="2" charset="-78"/>
              </a:rPr>
              <a:t>نظر </a:t>
            </a:r>
            <a:r>
              <a:rPr lang="fa-IR" b="1" cap="all" dirty="0" smtClean="0">
                <a:ln w="0"/>
                <a:solidFill>
                  <a:srgbClr val="7030A0"/>
                </a:solidFill>
                <a:cs typeface="B Nazanin" pitchFamily="2" charset="-78"/>
              </a:rPr>
              <a:t>حضرت آقا</a:t>
            </a:r>
            <a:r>
              <a:rPr lang="ar-SA" b="1" cap="all" dirty="0" smtClean="0">
                <a:ln w="0"/>
                <a:solidFill>
                  <a:srgbClr val="7030A0"/>
                </a:solidFill>
                <a:cs typeface="B Nazanin" pitchFamily="2" charset="-78"/>
              </a:rPr>
              <a:t>درباره </a:t>
            </a:r>
            <a:r>
              <a:rPr lang="ar-SA" b="1" cap="all" dirty="0">
                <a:ln w="0"/>
                <a:solidFill>
                  <a:srgbClr val="7030A0"/>
                </a:solidFill>
                <a:cs typeface="B Nazanin" pitchFamily="2" charset="-78"/>
              </a:rPr>
              <a:t>نماز دانشجو یا سرباز در مواقعی که کمتر از 10 روز در جایی می ماند چیست؟</a:t>
            </a:r>
            <a:endParaRPr lang="en-US" b="1" cap="all" dirty="0">
              <a:ln w="0"/>
              <a:solidFill>
                <a:srgbClr val="7030A0"/>
              </a:solidFill>
              <a:cs typeface="B Nazanin" pitchFamily="2" charset="-78"/>
            </a:endParaRPr>
          </a:p>
          <a:p>
            <a:pPr algn="ctr" rtl="1">
              <a:lnSpc>
                <a:spcPct val="150000"/>
              </a:lnSpc>
            </a:pPr>
            <a:r>
              <a:rPr lang="ar-SA" b="1" cap="all" dirty="0">
                <a:ln w="0"/>
                <a:solidFill>
                  <a:srgbClr val="7030A0"/>
                </a:solidFill>
                <a:cs typeface="B Nazanin" pitchFamily="2" charset="-78"/>
              </a:rPr>
              <a:t>نسبت به دانشجو (غیر بورسیه): اگر مدت زمان تحصیل حداقل سه ماه ادامه دارد و در طول هفته _ غیر تعطیلات _ به جهت تحصیل مسافر است و یا اگر مدت طولانی مثلا یک سال در هر ده روز یک سفر تحصیلی دارد، احتیاط واجب آن است که در محل تحصیل و رفت و برگشت برای تحصیل نماز را هم تمام و هم شکسته بخواند و روزه را هم بگیرد و پس از ماه رمضان، قضای روزه را در وطن بگیرد، ولی می تواند در این مسأله با رعایت الأعلم فالأعلم به مرجع جامع الشرایط دیگری رجوع کند</a:t>
            </a:r>
            <a:r>
              <a:rPr lang="en-US" b="1" cap="all" dirty="0">
                <a:ln w="0"/>
                <a:solidFill>
                  <a:srgbClr val="7030A0"/>
                </a:solidFill>
                <a:cs typeface="B Nazanin" pitchFamily="2" charset="-78"/>
              </a:rPr>
              <a:t>.</a:t>
            </a:r>
          </a:p>
          <a:p>
            <a:pPr algn="ctr" rtl="1">
              <a:lnSpc>
                <a:spcPct val="150000"/>
              </a:lnSpc>
            </a:pPr>
            <a:r>
              <a:rPr lang="ar-SA" b="1" cap="all" dirty="0">
                <a:ln w="0"/>
                <a:solidFill>
                  <a:srgbClr val="7030A0"/>
                </a:solidFill>
                <a:cs typeface="B Nazanin" pitchFamily="2" charset="-78"/>
              </a:rPr>
              <a:t>نسبت به سرباز: اگر در محل خدمت می ماند و اقامتش در محل، به گونه ای است که عرفاً او را مسافر ندانند،مثلا یکی دو سال می ماند، نمازش ــ بدون نیاز به قصد اقامت ده روزه ــ تمام و روزه صحیح است</a:t>
            </a:r>
            <a:r>
              <a:rPr lang="en-US" b="1" cap="all" dirty="0">
                <a:ln w="0"/>
                <a:solidFill>
                  <a:srgbClr val="7030A0"/>
                </a:solidFill>
                <a:cs typeface="B Nazanin" pitchFamily="2" charset="-78"/>
              </a:rPr>
              <a:t>.</a:t>
            </a:r>
          </a:p>
          <a:p>
            <a:pPr algn="ctr" rtl="1">
              <a:lnSpc>
                <a:spcPct val="150000"/>
              </a:lnSpc>
            </a:pPr>
            <a:r>
              <a:rPr lang="ar-SA" b="1" cap="all" dirty="0">
                <a:ln w="0"/>
                <a:solidFill>
                  <a:srgbClr val="7030A0"/>
                </a:solidFill>
                <a:cs typeface="B Nazanin" pitchFamily="2" charset="-78"/>
              </a:rPr>
              <a:t>اما اگر در آنجا نمی ماند و رفت و آمد دارد چنانچه در طول سال مستمر باشد- اگر چه سالی یکماه و هر روز باشد و یا فقط در همین یکسال باشد ولی مثلا بقدر 3 ماه هر روز بجز تعطیلات متعارف باشد- نماز تمام است و روزه نیز صحیح است، تشخیص استمرار سفر شغلی موکول به نظر عرف است. ولی اگر در اثناء حداقل ده روز در یک جا توقف شود، اولین سفر بعد از این توقف نماز شکسته است و از سفر دوم، نماز مجدداً تمام خواهد بود</a:t>
            </a:r>
            <a:r>
              <a:rPr lang="en-US" b="1" cap="all" dirty="0">
                <a:ln w="0"/>
                <a:solidFill>
                  <a:srgbClr val="7030A0"/>
                </a:solidFill>
                <a:cs typeface="B Nazanin" pitchFamily="2" charset="-78"/>
              </a:rPr>
              <a:t>.</a:t>
            </a:r>
          </a:p>
          <a:p>
            <a:pPr algn="ctr" rtl="1">
              <a:lnSpc>
                <a:spcPct val="150000"/>
              </a:lnSpc>
            </a:pPr>
            <a:r>
              <a:rPr lang="ar-SA" b="1" cap="all" dirty="0">
                <a:ln w="0"/>
                <a:solidFill>
                  <a:srgbClr val="7030A0"/>
                </a:solidFill>
                <a:cs typeface="B Nazanin" pitchFamily="2" charset="-78"/>
              </a:rPr>
              <a:t>شماره استفتاء: 853451احکام مسافر جدید 148</a:t>
            </a:r>
            <a:endParaRPr lang="en-US" b="1" cap="all" dirty="0">
              <a:ln w="0"/>
              <a:solidFill>
                <a:srgbClr val="7030A0"/>
              </a:solidFill>
              <a:cs typeface="B Nazanin" pitchFamily="2" charset="-78"/>
            </a:endParaRPr>
          </a:p>
        </p:txBody>
      </p:sp>
    </p:spTree>
    <p:extLst>
      <p:ext uri="{BB962C8B-B14F-4D97-AF65-F5344CB8AC3E}">
        <p14:creationId xmlns:p14="http://schemas.microsoft.com/office/powerpoint/2010/main" val="60628270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
                                            <p:txEl>
                                              <p:pRg st="3" end="3"/>
                                            </p:txEl>
                                          </p:spTgt>
                                        </p:tgtEl>
                                        <p:attrNameLst>
                                          <p:attrName>style.visibility</p:attrName>
                                        </p:attrNameLst>
                                      </p:cBhvr>
                                      <p:to>
                                        <p:strVal val="visible"/>
                                      </p:to>
                                    </p:set>
                                    <p:anim calcmode="lin" valueType="num">
                                      <p:cBhvr>
                                        <p:cTn id="39"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2" dur="1000"/>
                                        <p:tgtEl>
                                          <p:spTgt spid="2">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2">
                                            <p:txEl>
                                              <p:pRg st="4" end="4"/>
                                            </p:txEl>
                                          </p:spTgt>
                                        </p:tgtEl>
                                        <p:attrNameLst>
                                          <p:attrName>style.visibility</p:attrName>
                                        </p:attrNameLst>
                                      </p:cBhvr>
                                      <p:to>
                                        <p:strVal val="visible"/>
                                      </p:to>
                                    </p:set>
                                    <p:anim calcmode="lin" valueType="num">
                                      <p:cBhvr>
                                        <p:cTn id="47"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48"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9"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50"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818710"/>
            <a:ext cx="8229600" cy="4525963"/>
          </a:xfrm>
        </p:spPr>
        <p:txBody>
          <a:bodyPr>
            <a:normAutofit fontScale="85000" lnSpcReduction="1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50000"/>
              </a:lnSpc>
              <a:buNone/>
            </a:pP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امام صادق علیه السلام می‌فرماید:</a:t>
            </a:r>
          </a:p>
          <a:p>
            <a:pPr algn="ctr">
              <a:lnSpc>
                <a:spcPct val="150000"/>
              </a:lnSpc>
              <a:buNone/>
            </a:pPr>
            <a:r>
              <a:rPr lang="fa-IR" sz="33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«مَنْ ارادَ التِّجارَةَ فَلْیَتَفَقَّهْ فی‌ دینِهِ لِیَعْلَمَ بِذلِکَ</a:t>
            </a:r>
            <a:r>
              <a:rPr lang="fa-IR" sz="3300" b="1" cap="all" dirty="0" smtClean="0">
                <a:ln w="0"/>
                <a:solidFill>
                  <a:srgbClr val="7030A0"/>
                </a:solidFill>
                <a:effectLst/>
                <a:cs typeface="B Nazanin" pitchFamily="2" charset="-78"/>
              </a:rPr>
              <a:t> ما یَحِلُّ لَهُ مِمَّا یَحْرُمُ عَلَیْهِ </a:t>
            </a:r>
            <a:r>
              <a:rPr lang="fa-IR" sz="33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وَ مَنْ لَمْ یَتَفَقَّهْ فی‌ دینِهِ ثُمَّ اتَّجَرَ تَوَرَّطَ الشُّبَهاتِ»</a:t>
            </a:r>
          </a:p>
          <a:p>
            <a:pPr algn="ctr">
              <a:lnSpc>
                <a:spcPct val="150000"/>
              </a:lnSpc>
              <a:buNone/>
            </a:pP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هر که می‌خواهد  تجارت کند، باید با مسائل دینش آشنا شود، تا حلال و حرام را از هم باز شناسد، و کسی که قبل از فراگیری احکام دینش، تجارت کند، داخل کارهای شبهه‌ناک خواهد شد.</a:t>
            </a:r>
          </a:p>
          <a:p>
            <a:pPr algn="ctr">
              <a:lnSpc>
                <a:spcPct val="150000"/>
              </a:lnSpc>
              <a:buNone/>
            </a:pP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(وسائل الشیعه،ج12،ص283)</a:t>
            </a:r>
          </a:p>
        </p:txBody>
      </p:sp>
    </p:spTree>
    <p:extLst>
      <p:ext uri="{BB962C8B-B14F-4D97-AF65-F5344CB8AC3E}">
        <p14:creationId xmlns:p14="http://schemas.microsoft.com/office/powerpoint/2010/main" val="221893398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352781" y="340144"/>
            <a:ext cx="8438437" cy="5855449"/>
          </a:xfrm>
          <a:prstGeom prst="rect">
            <a:avLst/>
          </a:prstGeom>
        </p:spPr>
        <p:txBody>
          <a:bodyPr wrap="square">
            <a:spAutoFit/>
          </a:bodyPr>
          <a:lstStyle/>
          <a:p>
            <a:pPr algn="ctr" rtl="1">
              <a:lnSpc>
                <a:spcPct val="150000"/>
              </a:lnSpc>
            </a:pPr>
            <a:r>
              <a:rPr lang="ar-SA" sz="2800" b="1" cap="all" dirty="0">
                <a:ln w="0"/>
                <a:solidFill>
                  <a:srgbClr val="7030A0"/>
                </a:solidFill>
                <a:cs typeface="B Nazanin" pitchFamily="2" charset="-78"/>
              </a:rPr>
              <a:t>آیا تهران بلاد کبیره است؟</a:t>
            </a:r>
            <a:endParaRPr lang="en-US" sz="2800" b="1" cap="all" dirty="0">
              <a:ln w="0"/>
              <a:solidFill>
                <a:srgbClr val="7030A0"/>
              </a:solidFill>
              <a:cs typeface="B Nazanin" pitchFamily="2" charset="-78"/>
            </a:endParaRPr>
          </a:p>
          <a:p>
            <a:pPr algn="ctr" rtl="1">
              <a:lnSpc>
                <a:spcPct val="150000"/>
              </a:lnSpc>
            </a:pPr>
            <a:r>
              <a:rPr lang="ar-SA" sz="2800" b="1" cap="all" dirty="0">
                <a:ln w="0"/>
                <a:solidFill>
                  <a:srgbClr val="7030A0"/>
                </a:solidFill>
                <a:cs typeface="B Nazanin" pitchFamily="2" charset="-78"/>
              </a:rPr>
              <a:t>طبق نظر مقام معظم رهبری «دام ظله» در احکام مسافر و قصد توطن و قصد اقامت ده روز فرقی بین شهرهای بزرگ (بلاد کبیره) و معمولی نیست و حتی با قصد توطن در یک شهر بزرگ و مدتی در آنجا ماندن، بدون معین کردن محله خاصی از آن، تمام آن شهر حکم وطن را پیدا خواهد کرد. همچنین اگر قصد اقامت ده روز در مانند این شهر نماید، بدون اینکه محله خاصی از آن را قصد نماید، حکم تمام بودن نماز و صحت روزه در مورد او در تمام محله های آن شهر جاری خواهد بود</a:t>
            </a:r>
            <a:r>
              <a:rPr lang="en-US" sz="2800" b="1" cap="all" dirty="0">
                <a:ln w="0"/>
                <a:solidFill>
                  <a:srgbClr val="7030A0"/>
                </a:solidFill>
                <a:cs typeface="B Nazanin" pitchFamily="2" charset="-78"/>
              </a:rPr>
              <a:t>.</a:t>
            </a:r>
          </a:p>
          <a:p>
            <a:pPr algn="ctr" rtl="1">
              <a:lnSpc>
                <a:spcPct val="150000"/>
              </a:lnSpc>
            </a:pPr>
            <a:r>
              <a:rPr lang="ar-SA" sz="2000" b="1" cap="all" dirty="0">
                <a:ln w="0"/>
                <a:solidFill>
                  <a:srgbClr val="7030A0"/>
                </a:solidFill>
                <a:cs typeface="B Nazanin" pitchFamily="2" charset="-78"/>
              </a:rPr>
              <a:t>شماره استفتاء: 853067اجوبه : م/ 707</a:t>
            </a:r>
            <a:endParaRPr lang="en-US" sz="2000" b="1" cap="all" dirty="0">
              <a:ln w="0"/>
              <a:solidFill>
                <a:srgbClr val="7030A0"/>
              </a:solidFill>
              <a:cs typeface="B Nazanin" pitchFamily="2" charset="-78"/>
            </a:endParaRPr>
          </a:p>
        </p:txBody>
      </p:sp>
    </p:spTree>
    <p:extLst>
      <p:ext uri="{BB962C8B-B14F-4D97-AF65-F5344CB8AC3E}">
        <p14:creationId xmlns:p14="http://schemas.microsoft.com/office/powerpoint/2010/main" val="33686665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51520" y="1282710"/>
            <a:ext cx="8438437" cy="5032147"/>
          </a:xfrm>
          <a:prstGeom prst="rect">
            <a:avLst/>
          </a:prstGeom>
        </p:spPr>
        <p:txBody>
          <a:bodyPr wrap="square">
            <a:spAutoFit/>
          </a:bodyPr>
          <a:lstStyle/>
          <a:p>
            <a:pPr algn="ctr" rtl="1">
              <a:lnSpc>
                <a:spcPct val="150000"/>
              </a:lnSpc>
            </a:pPr>
            <a:r>
              <a:rPr lang="fa-IR" sz="2400" b="1" cap="all" dirty="0">
                <a:ln w="0"/>
                <a:solidFill>
                  <a:srgbClr val="7030A0"/>
                </a:solidFill>
                <a:cs typeface="B Nazanin" pitchFamily="2" charset="-78"/>
              </a:rPr>
              <a:t>س)</a:t>
            </a:r>
            <a:r>
              <a:rPr lang="ar-SA" sz="2400" b="1" cap="all" dirty="0">
                <a:ln w="0"/>
                <a:solidFill>
                  <a:srgbClr val="7030A0"/>
                </a:solidFill>
                <a:cs typeface="B Nazanin" pitchFamily="2" charset="-78"/>
              </a:rPr>
              <a:t>ایا اگر کسی در شهر دیگری ویلا داشته باشد و هر وقت فرصت کرد و هر مدت که زمان داشت بخواهد به آنجا برود مثلاً ماهی چند روز یا تعطیلات عید و... آیا آنجا نمازش کامل و روزه صحیح است به این دلیل که آن ملک به نامش است؟</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ج)</a:t>
            </a:r>
            <a:r>
              <a:rPr lang="ar-SA" sz="2400" b="1" cap="all" dirty="0">
                <a:ln w="0"/>
                <a:solidFill>
                  <a:srgbClr val="7030A0"/>
                </a:solidFill>
                <a:cs typeface="B Nazanin" pitchFamily="2" charset="-78"/>
              </a:rPr>
              <a:t>اگر قصد دارد که برای همیشه و حداقل سالی سه چهار ماه (هر چند متفرقه) در آن محل زندگی کند، و وسائل زندگی در وطن مانند خانه و امثال آن را فراهم می نماید آنجا وطن او محسوب می شود، و نمازش در آنجا کامل، و روزه اش صحیح است. و اگر به مقداری نباشد که عرفاً آن مکان برای او مقر و محل استقرار وی و زندگی وی محسوب شود نمازش قصر است</a:t>
            </a:r>
            <a:r>
              <a:rPr lang="en-US" sz="2400" b="1" cap="all" dirty="0">
                <a:ln w="0"/>
                <a:solidFill>
                  <a:srgbClr val="7030A0"/>
                </a:solidFill>
                <a:cs typeface="B Nazanin" pitchFamily="2" charset="-78"/>
              </a:rPr>
              <a:t>.</a:t>
            </a:r>
          </a:p>
          <a:p>
            <a:pPr algn="ctr" rtl="1">
              <a:lnSpc>
                <a:spcPct val="150000"/>
              </a:lnSpc>
            </a:pPr>
            <a:r>
              <a:rPr lang="ar-SA" sz="2400" b="1" cap="all" dirty="0">
                <a:ln w="0"/>
                <a:solidFill>
                  <a:srgbClr val="7030A0"/>
                </a:solidFill>
                <a:cs typeface="B Nazanin" pitchFamily="2" charset="-78"/>
              </a:rPr>
              <a:t>شماره استفتاء: 852192احکام مسافر جدید 215 و 216</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1296555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521550" y="496963"/>
            <a:ext cx="8438437" cy="5262979"/>
          </a:xfrm>
          <a:prstGeom prst="rect">
            <a:avLst/>
          </a:prstGeom>
        </p:spPr>
        <p:txBody>
          <a:bodyPr wrap="square">
            <a:spAutoFit/>
          </a:bodyPr>
          <a:lstStyle/>
          <a:p>
            <a:pPr algn="ctr" rtl="1">
              <a:lnSpc>
                <a:spcPct val="150000"/>
              </a:lnSpc>
            </a:pPr>
            <a:r>
              <a:rPr lang="fa-IR" sz="2800" b="1" cap="all" dirty="0" smtClean="0">
                <a:ln w="0"/>
                <a:solidFill>
                  <a:srgbClr val="7030A0"/>
                </a:solidFill>
                <a:cs typeface="B Nazanin" pitchFamily="2" charset="-78"/>
              </a:rPr>
              <a:t>س)</a:t>
            </a:r>
            <a:r>
              <a:rPr lang="ar-SA" sz="2800" b="1" cap="all" dirty="0" smtClean="0">
                <a:ln w="0"/>
                <a:solidFill>
                  <a:srgbClr val="7030A0"/>
                </a:solidFill>
                <a:cs typeface="B Nazanin" pitchFamily="2" charset="-78"/>
              </a:rPr>
              <a:t>کسی </a:t>
            </a:r>
            <a:r>
              <a:rPr lang="ar-SA" sz="2800" b="1" cap="all" dirty="0">
                <a:ln w="0"/>
                <a:solidFill>
                  <a:srgbClr val="7030A0"/>
                </a:solidFill>
                <a:cs typeface="B Nazanin" pitchFamily="2" charset="-78"/>
              </a:rPr>
              <a:t>که وظیفه اش نماز شکسته بوده، ولی به خاطر این که فراموش کرده بود که مسافر است یا فراموش کرده بود که مسافر باید نماز را شکسته بخواند، نمازش را تمام خوانده است، نماز چه حکمی دارد؟</a:t>
            </a:r>
            <a:endParaRPr lang="en-US" sz="2800" b="1" cap="all" dirty="0">
              <a:ln w="0"/>
              <a:solidFill>
                <a:srgbClr val="7030A0"/>
              </a:solidFill>
              <a:cs typeface="B Nazanin" pitchFamily="2" charset="-78"/>
            </a:endParaRPr>
          </a:p>
          <a:p>
            <a:pPr algn="ctr" rtl="1">
              <a:lnSpc>
                <a:spcPct val="150000"/>
              </a:lnSpc>
            </a:pPr>
            <a:r>
              <a:rPr lang="fa-IR" sz="2800" b="1" cap="all" dirty="0" smtClean="0">
                <a:ln w="0"/>
                <a:solidFill>
                  <a:srgbClr val="7030A0"/>
                </a:solidFill>
                <a:cs typeface="B Nazanin" pitchFamily="2" charset="-78"/>
              </a:rPr>
              <a:t>ج)</a:t>
            </a:r>
            <a:r>
              <a:rPr lang="ar-SA" sz="2800" b="1" cap="all" dirty="0" smtClean="0">
                <a:ln w="0"/>
                <a:solidFill>
                  <a:srgbClr val="7030A0"/>
                </a:solidFill>
                <a:cs typeface="B Nazanin" pitchFamily="2" charset="-78"/>
              </a:rPr>
              <a:t>چنانچه </a:t>
            </a:r>
            <a:r>
              <a:rPr lang="ar-SA" sz="2800" b="1" cap="all" dirty="0">
                <a:ln w="0"/>
                <a:solidFill>
                  <a:srgbClr val="7030A0"/>
                </a:solidFill>
                <a:cs typeface="B Nazanin" pitchFamily="2" charset="-78"/>
              </a:rPr>
              <a:t>داخل وقت یادش بیاید، باید نماز را اعاده کند و اگر اعاده نکند، قضای آن واجب است، ولی اگر بعد از وقت متوجه شود، نمازش قضا ندارد</a:t>
            </a:r>
            <a:r>
              <a:rPr lang="en-US" sz="2800" b="1" cap="all" dirty="0">
                <a:ln w="0"/>
                <a:solidFill>
                  <a:srgbClr val="7030A0"/>
                </a:solidFill>
                <a:cs typeface="B Nazanin" pitchFamily="2" charset="-78"/>
              </a:rPr>
              <a:t>.</a:t>
            </a:r>
          </a:p>
          <a:p>
            <a:pPr algn="ctr" rtl="1">
              <a:lnSpc>
                <a:spcPct val="150000"/>
              </a:lnSpc>
            </a:pPr>
            <a:r>
              <a:rPr lang="ar-SA" sz="2000" b="1" cap="all" dirty="0">
                <a:ln w="0"/>
                <a:solidFill>
                  <a:srgbClr val="7030A0"/>
                </a:solidFill>
                <a:cs typeface="B Nazanin" pitchFamily="2" charset="-78"/>
              </a:rPr>
              <a:t>شماره استفتاء: 851624رساله نماز و روزه، م 607</a:t>
            </a:r>
            <a:endParaRPr lang="en-US" sz="2000" b="1" cap="all" dirty="0">
              <a:ln w="0"/>
              <a:solidFill>
                <a:srgbClr val="7030A0"/>
              </a:solidFill>
              <a:cs typeface="B Nazanin" pitchFamily="2" charset="-78"/>
            </a:endParaRPr>
          </a:p>
        </p:txBody>
      </p:sp>
    </p:spTree>
    <p:extLst>
      <p:ext uri="{BB962C8B-B14F-4D97-AF65-F5344CB8AC3E}">
        <p14:creationId xmlns:p14="http://schemas.microsoft.com/office/powerpoint/2010/main" val="9045435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352781" y="16979"/>
            <a:ext cx="8438437" cy="6501780"/>
          </a:xfrm>
          <a:prstGeom prst="rect">
            <a:avLst/>
          </a:prstGeom>
        </p:spPr>
        <p:txBody>
          <a:bodyPr wrap="square">
            <a:spAutoFit/>
          </a:bodyPr>
          <a:lstStyle/>
          <a:p>
            <a:pPr algn="ctr" rtl="1">
              <a:lnSpc>
                <a:spcPct val="150000"/>
              </a:lnSpc>
            </a:pPr>
            <a:r>
              <a:rPr lang="ar-SA" sz="2800" b="1" cap="all" dirty="0">
                <a:ln w="0"/>
                <a:solidFill>
                  <a:srgbClr val="7030A0"/>
                </a:solidFill>
                <a:cs typeface="B Nazanin" pitchFamily="2" charset="-78"/>
              </a:rPr>
              <a:t>بنده در روستایی به دنیا آمدم تا 6 سال بعد ازدواج هم آنجا زندگی می کردم. از سال </a:t>
            </a:r>
            <a:r>
              <a:rPr lang="fa-IR" sz="2800" b="1" cap="all" dirty="0">
                <a:ln w="0"/>
                <a:solidFill>
                  <a:srgbClr val="7030A0"/>
                </a:solidFill>
                <a:cs typeface="B Nazanin" pitchFamily="2" charset="-78"/>
              </a:rPr>
              <a:t>۷۱</a:t>
            </a:r>
            <a:r>
              <a:rPr lang="ar-SA" sz="2800" b="1" cap="all" dirty="0">
                <a:ln w="0"/>
                <a:solidFill>
                  <a:srgbClr val="7030A0"/>
                </a:solidFill>
                <a:cs typeface="B Nazanin" pitchFamily="2" charset="-78"/>
              </a:rPr>
              <a:t> تاکنون از آنجا نقل مکان کرده در </a:t>
            </a:r>
            <a:r>
              <a:rPr lang="fa-IR" sz="2800" b="1" cap="all" dirty="0">
                <a:ln w="0"/>
                <a:solidFill>
                  <a:srgbClr val="7030A0"/>
                </a:solidFill>
                <a:cs typeface="B Nazanin" pitchFamily="2" charset="-78"/>
              </a:rPr>
              <a:t>۲۵</a:t>
            </a:r>
            <a:r>
              <a:rPr lang="ar-SA" sz="2800" b="1" cap="all" dirty="0">
                <a:ln w="0"/>
                <a:solidFill>
                  <a:srgbClr val="7030A0"/>
                </a:solidFill>
                <a:cs typeface="B Nazanin" pitchFamily="2" charset="-78"/>
              </a:rPr>
              <a:t> کیلومتری آن روستا زندگی می کنم. فقط هفته ای یکبار برای آبیاری به روستا می روم. چون قصد زندگی در آن جا را نداشتم، گفتند اعراض کرده ای ونمازت شکسته است. اگر بخواهم نمازم کامل باشد باید چه کنم؟</a:t>
            </a:r>
            <a:endParaRPr lang="en-US" sz="2800" b="1" cap="all" dirty="0">
              <a:ln w="0"/>
              <a:solidFill>
                <a:srgbClr val="7030A0"/>
              </a:solidFill>
              <a:cs typeface="B Nazanin" pitchFamily="2" charset="-78"/>
            </a:endParaRPr>
          </a:p>
          <a:p>
            <a:pPr algn="ctr" rtl="1">
              <a:lnSpc>
                <a:spcPct val="150000"/>
              </a:lnSpc>
            </a:pPr>
            <a:r>
              <a:rPr lang="ar-SA" sz="2800" b="1" cap="all" dirty="0">
                <a:ln w="0"/>
                <a:solidFill>
                  <a:srgbClr val="7030A0"/>
                </a:solidFill>
                <a:cs typeface="B Nazanin" pitchFamily="2" charset="-78"/>
              </a:rPr>
              <a:t>اگر آبیاری مذکور شغل شما محسوب می شود (نه اینکه به صورت تفریحی و تفننی باشد) و برای این شغل در طول سال و معمولاً زیر ده روز، رفت و آمد دارید، نماز شما در این سفرها تمام و روزه صحیح است</a:t>
            </a:r>
            <a:r>
              <a:rPr lang="en-US" sz="2800" b="1" cap="all" dirty="0">
                <a:ln w="0"/>
                <a:solidFill>
                  <a:srgbClr val="7030A0"/>
                </a:solidFill>
                <a:cs typeface="B Nazanin" pitchFamily="2" charset="-78"/>
              </a:rPr>
              <a:t>.</a:t>
            </a:r>
          </a:p>
          <a:p>
            <a:pPr algn="ctr" rtl="1">
              <a:lnSpc>
                <a:spcPct val="150000"/>
              </a:lnSpc>
            </a:pPr>
            <a:r>
              <a:rPr lang="ar-SA" sz="2000" b="1" cap="all" dirty="0">
                <a:ln w="0"/>
                <a:solidFill>
                  <a:srgbClr val="7030A0"/>
                </a:solidFill>
                <a:cs typeface="B Nazanin" pitchFamily="2" charset="-78"/>
              </a:rPr>
              <a:t>شماره استفتاء: 850706احکام مسافر، جدید 145</a:t>
            </a:r>
            <a:endParaRPr lang="en-US" sz="2000" b="1" cap="all" dirty="0">
              <a:ln w="0"/>
              <a:solidFill>
                <a:srgbClr val="7030A0"/>
              </a:solidFill>
              <a:cs typeface="B Nazanin" pitchFamily="2" charset="-78"/>
            </a:endParaRPr>
          </a:p>
        </p:txBody>
      </p:sp>
    </p:spTree>
    <p:extLst>
      <p:ext uri="{BB962C8B-B14F-4D97-AF65-F5344CB8AC3E}">
        <p14:creationId xmlns:p14="http://schemas.microsoft.com/office/powerpoint/2010/main" val="170879112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58253" y="0"/>
            <a:ext cx="9027494" cy="7017306"/>
          </a:xfrm>
          <a:prstGeom prst="rect">
            <a:avLst/>
          </a:prstGeom>
        </p:spPr>
        <p:txBody>
          <a:bodyPr wrap="square">
            <a:spAutoFit/>
          </a:bodyPr>
          <a:lstStyle/>
          <a:p>
            <a:pPr algn="ctr" rtl="1">
              <a:lnSpc>
                <a:spcPct val="150000"/>
              </a:lnSpc>
            </a:pPr>
            <a:r>
              <a:rPr lang="ar-SA" sz="2000" b="1" cap="all" dirty="0">
                <a:ln w="0"/>
                <a:solidFill>
                  <a:srgbClr val="7030A0"/>
                </a:solidFill>
                <a:cs typeface="B Nazanin" pitchFamily="2" charset="-78"/>
              </a:rPr>
              <a:t>جدیداً بحث میشه و گفته میشه نظر جدید مقام معظم رهبری جهت شکسته شدن نماز و حد شرعی، از دیوار شهر مبدأ تا اول شهر مقصد شرط نیست و از انتهای شهر مبدأ تا مکان و محل مقصد مورد نظر باید محاسبه شود و اگر </a:t>
            </a:r>
            <a:r>
              <a:rPr lang="fa-IR" sz="2000" b="1" cap="all" dirty="0">
                <a:ln w="0"/>
                <a:solidFill>
                  <a:srgbClr val="7030A0"/>
                </a:solidFill>
                <a:cs typeface="B Nazanin" pitchFamily="2" charset="-78"/>
              </a:rPr>
              <a:t>۲۲/۵</a:t>
            </a:r>
            <a:r>
              <a:rPr lang="ar-SA" sz="2000" b="1" cap="all" dirty="0">
                <a:ln w="0"/>
                <a:solidFill>
                  <a:srgbClr val="7030A0"/>
                </a:solidFill>
                <a:cs typeface="B Nazanin" pitchFamily="2" charset="-78"/>
              </a:rPr>
              <a:t> کیلومتر بیشتر شود نماز شکسته می شود</a:t>
            </a:r>
            <a:r>
              <a:rPr lang="en-US" sz="2000" b="1" cap="all" dirty="0">
                <a:ln w="0"/>
                <a:solidFill>
                  <a:srgbClr val="7030A0"/>
                </a:solidFill>
                <a:cs typeface="B Nazanin" pitchFamily="2" charset="-78"/>
              </a:rPr>
              <a:t>.</a:t>
            </a:r>
          </a:p>
          <a:p>
            <a:pPr algn="ctr" rtl="1">
              <a:lnSpc>
                <a:spcPct val="150000"/>
              </a:lnSpc>
            </a:pPr>
            <a:r>
              <a:rPr lang="ar-SA" sz="2000" b="1" cap="all" dirty="0">
                <a:ln w="0"/>
                <a:solidFill>
                  <a:srgbClr val="7030A0"/>
                </a:solidFill>
                <a:cs typeface="B Nazanin" pitchFamily="2" charset="-78"/>
              </a:rPr>
              <a:t>لطفا بفرمایید طبق نظر آقا</a:t>
            </a:r>
            <a:r>
              <a:rPr lang="en-US" sz="2000" b="1" cap="all" dirty="0">
                <a:ln w="0"/>
                <a:solidFill>
                  <a:srgbClr val="7030A0"/>
                </a:solidFill>
                <a:cs typeface="B Nazanin" pitchFamily="2" charset="-78"/>
              </a:rPr>
              <a:t>: </a:t>
            </a:r>
            <a:r>
              <a:rPr lang="fa-IR" sz="2000" b="1" cap="all" dirty="0">
                <a:ln w="0"/>
                <a:solidFill>
                  <a:srgbClr val="7030A0"/>
                </a:solidFill>
                <a:cs typeface="B Nazanin" pitchFamily="2" charset="-78"/>
              </a:rPr>
              <a:t>۱</a:t>
            </a:r>
            <a:r>
              <a:rPr lang="en-US" sz="2000" b="1" cap="all" dirty="0">
                <a:ln w="0"/>
                <a:solidFill>
                  <a:srgbClr val="7030A0"/>
                </a:solidFill>
                <a:cs typeface="B Nazanin" pitchFamily="2" charset="-78"/>
              </a:rPr>
              <a:t>. </a:t>
            </a:r>
            <a:r>
              <a:rPr lang="fa-IR" sz="2000" b="1" cap="all" dirty="0">
                <a:ln w="0"/>
                <a:solidFill>
                  <a:srgbClr val="7030A0"/>
                </a:solidFill>
                <a:cs typeface="B Nazanin" pitchFamily="2" charset="-78"/>
              </a:rPr>
              <a:t>میزان و مسافت، جهت شکسته شدن نماز، از انتهای شهر تا ابتدای شهر مورد نظر می باشد یا انتهای شهر تا نقطه مقصد؟</a:t>
            </a:r>
            <a:endParaRPr lang="en-US" sz="2000" b="1" cap="all" dirty="0">
              <a:ln w="0"/>
              <a:solidFill>
                <a:srgbClr val="7030A0"/>
              </a:solidFill>
              <a:cs typeface="B Nazanin" pitchFamily="2" charset="-78"/>
            </a:endParaRPr>
          </a:p>
          <a:p>
            <a:pPr algn="ctr" rtl="1">
              <a:lnSpc>
                <a:spcPct val="150000"/>
              </a:lnSpc>
            </a:pPr>
            <a:r>
              <a:rPr lang="fa-IR" sz="2000" b="1" cap="all" dirty="0">
                <a:ln w="0"/>
                <a:solidFill>
                  <a:srgbClr val="7030A0"/>
                </a:solidFill>
                <a:cs typeface="B Nazanin" pitchFamily="2" charset="-78"/>
              </a:rPr>
              <a:t>۲</a:t>
            </a:r>
            <a:r>
              <a:rPr lang="en-US" sz="2000" b="1" cap="all" dirty="0">
                <a:ln w="0"/>
                <a:solidFill>
                  <a:srgbClr val="7030A0"/>
                </a:solidFill>
                <a:cs typeface="B Nazanin" pitchFamily="2" charset="-78"/>
              </a:rPr>
              <a:t>. </a:t>
            </a:r>
            <a:r>
              <a:rPr lang="fa-IR" sz="2000" b="1" cap="all" dirty="0">
                <a:ln w="0"/>
                <a:solidFill>
                  <a:srgbClr val="7030A0"/>
                </a:solidFill>
                <a:cs typeface="B Nazanin" pitchFamily="2" charset="-78"/>
              </a:rPr>
              <a:t>کمربندی های خارج شهر که جهت سهولت در تردد و عدم عبور از داخل شهر می باشند، اگر از کمربندی از شهری به شهر دیگر سفر شود حکم خارج شهر را دارد یا فقط ملاک ۲۲/۵ کیلومتر رفت می باشد؟</a:t>
            </a:r>
            <a:endParaRPr lang="en-US" sz="2000" b="1" cap="all" dirty="0">
              <a:ln w="0"/>
              <a:solidFill>
                <a:srgbClr val="7030A0"/>
              </a:solidFill>
              <a:cs typeface="B Nazanin" pitchFamily="2" charset="-78"/>
            </a:endParaRPr>
          </a:p>
          <a:p>
            <a:pPr algn="ctr" rtl="1">
              <a:lnSpc>
                <a:spcPct val="150000"/>
              </a:lnSpc>
            </a:pPr>
            <a:r>
              <a:rPr lang="ar-SA" sz="2000" b="1" cap="all" dirty="0">
                <a:ln w="0"/>
                <a:solidFill>
                  <a:srgbClr val="7030A0"/>
                </a:solidFill>
                <a:cs typeface="B Nazanin" pitchFamily="2" charset="-78"/>
              </a:rPr>
              <a:t>ج1) برای تعیین مسافت شرعی از آخر شهر مبداء تا اول شهر مقصد محاسبه می شود مگر این که قصد رفتن به مکان خاص و مستقلی در کنار شهر مقصد را داشته باشد به گونه ای که عرفاً رسیدن به شهر رسیدن به مقصد محسوب نشود و شهر تنها طریقی برای رسیدن به مقصد باشد مانند برخی دانشگاهها یا پادگان یا بیمارستانهایی که در کنار شهر است که در این صورت در محاسبه مسافت تا همان مکان خاص در نظر گرفته می شود</a:t>
            </a:r>
            <a:r>
              <a:rPr lang="en-US" sz="2000" b="1" cap="all" dirty="0">
                <a:ln w="0"/>
                <a:solidFill>
                  <a:srgbClr val="7030A0"/>
                </a:solidFill>
                <a:cs typeface="B Nazanin" pitchFamily="2" charset="-78"/>
              </a:rPr>
              <a:t>.</a:t>
            </a:r>
          </a:p>
          <a:p>
            <a:pPr algn="ctr" rtl="1">
              <a:lnSpc>
                <a:spcPct val="150000"/>
              </a:lnSpc>
            </a:pPr>
            <a:r>
              <a:rPr lang="ar-SA" sz="2000" b="1" cap="all" dirty="0">
                <a:ln w="0"/>
                <a:solidFill>
                  <a:srgbClr val="7030A0"/>
                </a:solidFill>
                <a:cs typeface="B Nazanin" pitchFamily="2" charset="-78"/>
              </a:rPr>
              <a:t>ج2) بعضی از کمربندی ها درون شهر مربوطه قرار گرفته اند و بعضی خارج شهر هستند، بنابر این موارد مختلف است</a:t>
            </a:r>
            <a:r>
              <a:rPr lang="en-US" sz="2000" b="1" cap="all" dirty="0" smtClean="0">
                <a:ln w="0"/>
                <a:solidFill>
                  <a:srgbClr val="7030A0"/>
                </a:solidFill>
                <a:cs typeface="B Nazanin" pitchFamily="2" charset="-78"/>
              </a:rPr>
              <a:t>. </a:t>
            </a:r>
            <a:r>
              <a:rPr lang="ar-SA" sz="2000" b="1" cap="all" dirty="0" smtClean="0">
                <a:ln w="0"/>
                <a:solidFill>
                  <a:srgbClr val="7030A0"/>
                </a:solidFill>
                <a:cs typeface="B Nazanin" pitchFamily="2" charset="-78"/>
              </a:rPr>
              <a:t>شماره </a:t>
            </a:r>
            <a:r>
              <a:rPr lang="ar-SA" sz="2000" b="1" cap="all" dirty="0">
                <a:ln w="0"/>
                <a:solidFill>
                  <a:srgbClr val="7030A0"/>
                </a:solidFill>
                <a:cs typeface="B Nazanin" pitchFamily="2" charset="-78"/>
              </a:rPr>
              <a:t>استفتاء: 850703احکام مسافر، جدید 40</a:t>
            </a:r>
            <a:endParaRPr lang="en-US" sz="2000" b="1" cap="all" dirty="0">
              <a:ln w="0"/>
              <a:solidFill>
                <a:srgbClr val="7030A0"/>
              </a:solidFill>
              <a:cs typeface="B Nazanin" pitchFamily="2" charset="-78"/>
            </a:endParaRPr>
          </a:p>
        </p:txBody>
      </p:sp>
    </p:spTree>
    <p:extLst>
      <p:ext uri="{BB962C8B-B14F-4D97-AF65-F5344CB8AC3E}">
        <p14:creationId xmlns:p14="http://schemas.microsoft.com/office/powerpoint/2010/main" val="41021656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
                                            <p:txEl>
                                              <p:pRg st="3" end="3"/>
                                            </p:txEl>
                                          </p:spTgt>
                                        </p:tgtEl>
                                        <p:attrNameLst>
                                          <p:attrName>style.visibility</p:attrName>
                                        </p:attrNameLst>
                                      </p:cBhvr>
                                      <p:to>
                                        <p:strVal val="visible"/>
                                      </p:to>
                                    </p:set>
                                    <p:anim calcmode="lin" valueType="num">
                                      <p:cBhvr>
                                        <p:cTn id="39"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2" dur="1000"/>
                                        <p:tgtEl>
                                          <p:spTgt spid="2">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2">
                                            <p:txEl>
                                              <p:pRg st="4" end="4"/>
                                            </p:txEl>
                                          </p:spTgt>
                                        </p:tgtEl>
                                        <p:attrNameLst>
                                          <p:attrName>style.visibility</p:attrName>
                                        </p:attrNameLst>
                                      </p:cBhvr>
                                      <p:to>
                                        <p:strVal val="visible"/>
                                      </p:to>
                                    </p:set>
                                    <p:anim calcmode="lin" valueType="num">
                                      <p:cBhvr>
                                        <p:cTn id="47"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48"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9"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50"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51520" y="1282710"/>
            <a:ext cx="8438437" cy="3877985"/>
          </a:xfrm>
          <a:prstGeom prst="rect">
            <a:avLst/>
          </a:prstGeom>
        </p:spPr>
        <p:txBody>
          <a:bodyPr wrap="square">
            <a:spAutoFit/>
          </a:bodyPr>
          <a:lstStyle/>
          <a:p>
            <a:pPr algn="ctr" rtl="1">
              <a:lnSpc>
                <a:spcPct val="150000"/>
              </a:lnSpc>
            </a:pPr>
            <a:r>
              <a:rPr lang="ar-SA" sz="2400" b="1" cap="all" dirty="0">
                <a:ln w="0"/>
                <a:solidFill>
                  <a:srgbClr val="7030A0"/>
                </a:solidFill>
                <a:cs typeface="B Nazanin" pitchFamily="2" charset="-78"/>
              </a:rPr>
              <a:t>طبق نظرات جدید حضرت آقا در مورد مسافر به غیر از وطن اصلی چند محل را می‌توان به عنوان وطن انتخاب کرد؟</a:t>
            </a:r>
            <a:endParaRPr lang="en-US" sz="2400" b="1" cap="all" dirty="0">
              <a:ln w="0"/>
              <a:solidFill>
                <a:srgbClr val="7030A0"/>
              </a:solidFill>
              <a:cs typeface="B Nazanin" pitchFamily="2" charset="-78"/>
            </a:endParaRPr>
          </a:p>
          <a:p>
            <a:pPr algn="ctr" rtl="1">
              <a:lnSpc>
                <a:spcPct val="150000"/>
              </a:lnSpc>
            </a:pPr>
            <a:r>
              <a:rPr lang="ar-SA" sz="2400" b="1" cap="all" dirty="0">
                <a:ln w="0"/>
                <a:solidFill>
                  <a:srgbClr val="7030A0"/>
                </a:solidFill>
                <a:cs typeface="B Nazanin" pitchFamily="2" charset="-78"/>
              </a:rPr>
              <a:t>غیر از وطن اصلی (جایی که انسان در آن بدنیا آمده و رشد و نمو نموده) داشتن دو وطن اتخاذی اشکال ندارد ولی اگر خواست سه وطن اتخاذ کند که در هر یک در طول سال چهار ماه زندگی کند منوط به صدق عرفی وطن است وگرنه وطن سوم اشکال دارد</a:t>
            </a:r>
            <a:r>
              <a:rPr lang="en-US" sz="2400" b="1" cap="all" dirty="0">
                <a:ln w="0"/>
                <a:solidFill>
                  <a:srgbClr val="7030A0"/>
                </a:solidFill>
                <a:cs typeface="B Nazanin" pitchFamily="2" charset="-78"/>
              </a:rPr>
              <a:t>.</a:t>
            </a:r>
          </a:p>
          <a:p>
            <a:pPr algn="ctr" rtl="1">
              <a:lnSpc>
                <a:spcPct val="150000"/>
              </a:lnSpc>
            </a:pPr>
            <a:r>
              <a:rPr lang="ar-SA" b="1" cap="all" dirty="0">
                <a:ln w="0"/>
                <a:solidFill>
                  <a:srgbClr val="7030A0"/>
                </a:solidFill>
                <a:cs typeface="B Nazanin" pitchFamily="2" charset="-78"/>
              </a:rPr>
              <a:t>شماره استفتاء: 848270رساله آموزشی : نماز مسافر ؛ اقسام وطن: وطن بر دو قسم است، م - 6</a:t>
            </a:r>
            <a:endParaRPr lang="en-US" b="1" cap="all" dirty="0">
              <a:ln w="0"/>
              <a:solidFill>
                <a:srgbClr val="7030A0"/>
              </a:solidFill>
              <a:cs typeface="B Nazanin" pitchFamily="2" charset="-78"/>
            </a:endParaRPr>
          </a:p>
        </p:txBody>
      </p:sp>
    </p:spTree>
    <p:extLst>
      <p:ext uri="{BB962C8B-B14F-4D97-AF65-F5344CB8AC3E}">
        <p14:creationId xmlns:p14="http://schemas.microsoft.com/office/powerpoint/2010/main" val="13683203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352781" y="143635"/>
            <a:ext cx="8438437" cy="6055504"/>
          </a:xfrm>
          <a:prstGeom prst="rect">
            <a:avLst/>
          </a:prstGeom>
        </p:spPr>
        <p:txBody>
          <a:bodyPr wrap="square">
            <a:spAutoFit/>
          </a:bodyPr>
          <a:lstStyle/>
          <a:p>
            <a:pPr algn="ctr" rtl="1">
              <a:lnSpc>
                <a:spcPct val="150000"/>
              </a:lnSpc>
            </a:pPr>
            <a:r>
              <a:rPr lang="fa-IR" sz="2000" b="1" cap="all" dirty="0" smtClean="0">
                <a:ln w="0"/>
                <a:solidFill>
                  <a:srgbClr val="7030A0"/>
                </a:solidFill>
                <a:cs typeface="B Nazanin" pitchFamily="2" charset="-78"/>
              </a:rPr>
              <a:t>1-</a:t>
            </a:r>
            <a:r>
              <a:rPr lang="ar-SA" sz="2000" b="1" cap="all" dirty="0" smtClean="0">
                <a:ln w="0"/>
                <a:solidFill>
                  <a:srgbClr val="7030A0"/>
                </a:solidFill>
                <a:cs typeface="B Nazanin" pitchFamily="2" charset="-78"/>
              </a:rPr>
              <a:t>کسی </a:t>
            </a:r>
            <a:r>
              <a:rPr lang="ar-SA" sz="2000" b="1" cap="all" dirty="0">
                <a:ln w="0"/>
                <a:solidFill>
                  <a:srgbClr val="7030A0"/>
                </a:solidFill>
                <a:cs typeface="B Nazanin" pitchFamily="2" charset="-78"/>
              </a:rPr>
              <a:t>که از شهر و وطن خود به طور مثال 50 کیلوتر سفر می کند و در بازگشت به جایی می رسد که فاصله آن تا وطن خود 10 کیلومتر یا کمتر می باشد و جایی است که نه دیوار وطن را می بیند و نه صدای اذان را می شنود حکم نماز گزاردن در فاصله مذکور قصر است یا تمام؟</a:t>
            </a:r>
            <a:endParaRPr lang="en-US" sz="2000" b="1" cap="all" dirty="0">
              <a:ln w="0"/>
              <a:solidFill>
                <a:srgbClr val="7030A0"/>
              </a:solidFill>
              <a:cs typeface="B Nazanin" pitchFamily="2" charset="-78"/>
            </a:endParaRPr>
          </a:p>
          <a:p>
            <a:pPr algn="ctr" rtl="1">
              <a:lnSpc>
                <a:spcPct val="150000"/>
              </a:lnSpc>
            </a:pPr>
            <a:r>
              <a:rPr lang="fa-IR" sz="2000" b="1" cap="all" dirty="0" smtClean="0">
                <a:ln w="0"/>
                <a:solidFill>
                  <a:srgbClr val="7030A0"/>
                </a:solidFill>
                <a:cs typeface="B Nazanin" pitchFamily="2" charset="-78"/>
              </a:rPr>
              <a:t>2-</a:t>
            </a:r>
            <a:r>
              <a:rPr lang="ar-SA" sz="2000" b="1" cap="all" dirty="0" smtClean="0">
                <a:ln w="0"/>
                <a:solidFill>
                  <a:srgbClr val="7030A0"/>
                </a:solidFill>
                <a:cs typeface="B Nazanin" pitchFamily="2" charset="-78"/>
              </a:rPr>
              <a:t>منظور </a:t>
            </a:r>
            <a:r>
              <a:rPr lang="ar-SA" sz="2000" b="1" cap="all" dirty="0">
                <a:ln w="0"/>
                <a:solidFill>
                  <a:srgbClr val="7030A0"/>
                </a:solidFill>
                <a:cs typeface="B Nazanin" pitchFamily="2" charset="-78"/>
              </a:rPr>
              <a:t>از حد ترخص دقیقا چیست؟ آیا برای تحقق شرط حد ترخص باید هر دو شرط با هم جمع باشند یا وقوع یکی کافی است؟ یعنی باید هم شرط شنیدن صدای اذان و هم شرط دیدن آخرین دیوار وطن را ملاک قرار داد تا حد ترخص تلقی شود یا وجود یکی کافی است؟</a:t>
            </a:r>
            <a:endParaRPr lang="en-US" sz="2000" b="1" cap="all" dirty="0">
              <a:ln w="0"/>
              <a:solidFill>
                <a:srgbClr val="7030A0"/>
              </a:solidFill>
              <a:cs typeface="B Nazanin" pitchFamily="2" charset="-78"/>
            </a:endParaRPr>
          </a:p>
          <a:p>
            <a:pPr algn="ctr" rtl="1">
              <a:lnSpc>
                <a:spcPct val="150000"/>
              </a:lnSpc>
            </a:pPr>
            <a:r>
              <a:rPr lang="fa-IR" sz="2000" b="1" cap="all" dirty="0" smtClean="0">
                <a:ln w="0"/>
                <a:solidFill>
                  <a:srgbClr val="7030A0"/>
                </a:solidFill>
                <a:cs typeface="B Nazanin" pitchFamily="2" charset="-78"/>
              </a:rPr>
              <a:t>3-</a:t>
            </a:r>
            <a:r>
              <a:rPr lang="ar-SA" sz="2000" b="1" cap="all" dirty="0" smtClean="0">
                <a:ln w="0"/>
                <a:solidFill>
                  <a:srgbClr val="7030A0"/>
                </a:solidFill>
                <a:cs typeface="B Nazanin" pitchFamily="2" charset="-78"/>
              </a:rPr>
              <a:t>در </a:t>
            </a:r>
            <a:r>
              <a:rPr lang="ar-SA" sz="2000" b="1" cap="all" dirty="0">
                <a:ln w="0"/>
                <a:solidFill>
                  <a:srgbClr val="7030A0"/>
                </a:solidFill>
                <a:cs typeface="B Nazanin" pitchFamily="2" charset="-78"/>
              </a:rPr>
              <a:t>حد ترخص چه تکلیفی بر مکلف واجب می باشد و اصولا حد ترخص چه کاربردی دارد؟</a:t>
            </a:r>
            <a:endParaRPr lang="en-US" sz="2000" b="1" cap="all" dirty="0">
              <a:ln w="0"/>
              <a:solidFill>
                <a:srgbClr val="7030A0"/>
              </a:solidFill>
              <a:cs typeface="B Nazanin" pitchFamily="2" charset="-78"/>
            </a:endParaRPr>
          </a:p>
          <a:p>
            <a:pPr algn="ctr" rtl="1">
              <a:lnSpc>
                <a:spcPct val="150000"/>
              </a:lnSpc>
            </a:pPr>
            <a:r>
              <a:rPr lang="ar-SA" sz="2000" b="1" cap="all" dirty="0">
                <a:ln w="0"/>
                <a:solidFill>
                  <a:srgbClr val="7030A0"/>
                </a:solidFill>
                <a:cs typeface="B Nazanin" pitchFamily="2" charset="-78"/>
              </a:rPr>
              <a:t>ج1) در فرض سؤال نمازش شکسته است</a:t>
            </a:r>
            <a:r>
              <a:rPr lang="en-US" sz="2000" b="1" cap="all" dirty="0">
                <a:ln w="0"/>
                <a:solidFill>
                  <a:srgbClr val="7030A0"/>
                </a:solidFill>
                <a:cs typeface="B Nazanin" pitchFamily="2" charset="-78"/>
              </a:rPr>
              <a:t>.</a:t>
            </a:r>
          </a:p>
          <a:p>
            <a:pPr algn="ctr" rtl="1">
              <a:lnSpc>
                <a:spcPct val="150000"/>
              </a:lnSpc>
            </a:pPr>
            <a:r>
              <a:rPr lang="ar-SA" sz="2000" b="1" cap="all" dirty="0">
                <a:ln w="0"/>
                <a:solidFill>
                  <a:srgbClr val="7030A0"/>
                </a:solidFill>
                <a:cs typeface="B Nazanin" pitchFamily="2" charset="-78"/>
              </a:rPr>
              <a:t>ج2) منظور از حد ترخص مکانی است که در آنجا اذان شهر شنیده نمی شود و دیوارهای شهر هم دیده نمی شود و احوط، رعایت هر دو علامت است، هر چند بعید نیست که شنیده نشدن اذان برای تعیین حد ترخص کافی باشد</a:t>
            </a:r>
            <a:r>
              <a:rPr lang="en-US" sz="2000" b="1" cap="all" dirty="0">
                <a:ln w="0"/>
                <a:solidFill>
                  <a:srgbClr val="7030A0"/>
                </a:solidFill>
                <a:cs typeface="B Nazanin" pitchFamily="2" charset="-78"/>
              </a:rPr>
              <a:t>.</a:t>
            </a:r>
          </a:p>
          <a:p>
            <a:pPr algn="ctr" rtl="1">
              <a:lnSpc>
                <a:spcPct val="150000"/>
              </a:lnSpc>
            </a:pPr>
            <a:r>
              <a:rPr lang="ar-SA" sz="2000" b="1" cap="all" dirty="0">
                <a:ln w="0"/>
                <a:solidFill>
                  <a:srgbClr val="7030A0"/>
                </a:solidFill>
                <a:cs typeface="B Nazanin" pitchFamily="2" charset="-78"/>
              </a:rPr>
              <a:t>ج3) برای نماز و روزه مسافر کاربرد دارد</a:t>
            </a:r>
            <a:r>
              <a:rPr lang="en-US" sz="2000" b="1" cap="all" dirty="0">
                <a:ln w="0"/>
                <a:solidFill>
                  <a:srgbClr val="7030A0"/>
                </a:solidFill>
                <a:cs typeface="B Nazanin" pitchFamily="2" charset="-78"/>
              </a:rPr>
              <a:t>.</a:t>
            </a:r>
          </a:p>
          <a:p>
            <a:pPr algn="ctr" rtl="1">
              <a:lnSpc>
                <a:spcPct val="150000"/>
              </a:lnSpc>
            </a:pPr>
            <a:r>
              <a:rPr lang="ar-SA" b="1" cap="all" dirty="0">
                <a:ln w="0"/>
                <a:cs typeface="B Nazanin" pitchFamily="2" charset="-78"/>
              </a:rPr>
              <a:t>شماره استفتاء: 839464اجوبه؛ س/ 676</a:t>
            </a:r>
            <a:endParaRPr lang="en-US" b="1" cap="all" dirty="0">
              <a:ln w="0"/>
              <a:cs typeface="B Nazanin" pitchFamily="2" charset="-78"/>
            </a:endParaRPr>
          </a:p>
        </p:txBody>
      </p:sp>
    </p:spTree>
    <p:extLst>
      <p:ext uri="{BB962C8B-B14F-4D97-AF65-F5344CB8AC3E}">
        <p14:creationId xmlns:p14="http://schemas.microsoft.com/office/powerpoint/2010/main" val="14717267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
                                            <p:txEl>
                                              <p:pRg st="3" end="3"/>
                                            </p:txEl>
                                          </p:spTgt>
                                        </p:tgtEl>
                                        <p:attrNameLst>
                                          <p:attrName>style.visibility</p:attrName>
                                        </p:attrNameLst>
                                      </p:cBhvr>
                                      <p:to>
                                        <p:strVal val="visible"/>
                                      </p:to>
                                    </p:set>
                                    <p:anim calcmode="lin" valueType="num">
                                      <p:cBhvr>
                                        <p:cTn id="39"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2" dur="1000"/>
                                        <p:tgtEl>
                                          <p:spTgt spid="2">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2">
                                            <p:txEl>
                                              <p:pRg st="4" end="4"/>
                                            </p:txEl>
                                          </p:spTgt>
                                        </p:tgtEl>
                                        <p:attrNameLst>
                                          <p:attrName>style.visibility</p:attrName>
                                        </p:attrNameLst>
                                      </p:cBhvr>
                                      <p:to>
                                        <p:strVal val="visible"/>
                                      </p:to>
                                    </p:set>
                                    <p:anim calcmode="lin" valueType="num">
                                      <p:cBhvr>
                                        <p:cTn id="47"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48"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9"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50" dur="1000"/>
                                        <p:tgtEl>
                                          <p:spTgt spid="2">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2">
                                            <p:txEl>
                                              <p:pRg st="5" end="5"/>
                                            </p:txEl>
                                          </p:spTgt>
                                        </p:tgtEl>
                                        <p:attrNameLst>
                                          <p:attrName>style.visibility</p:attrName>
                                        </p:attrNameLst>
                                      </p:cBhvr>
                                      <p:to>
                                        <p:strVal val="visible"/>
                                      </p:to>
                                    </p:set>
                                    <p:anim calcmode="lin" valueType="num">
                                      <p:cBhvr>
                                        <p:cTn id="55" dur="1000" fill="hold"/>
                                        <p:tgtEl>
                                          <p:spTgt spid="2">
                                            <p:txEl>
                                              <p:pRg st="5" end="5"/>
                                            </p:txEl>
                                          </p:spTgt>
                                        </p:tgtEl>
                                        <p:attrNameLst>
                                          <p:attrName>ppt_w</p:attrName>
                                        </p:attrNameLst>
                                      </p:cBhvr>
                                      <p:tavLst>
                                        <p:tav tm="0">
                                          <p:val>
                                            <p:fltVal val="0"/>
                                          </p:val>
                                        </p:tav>
                                        <p:tav tm="100000">
                                          <p:val>
                                            <p:strVal val="#ppt_w"/>
                                          </p:val>
                                        </p:tav>
                                      </p:tavLst>
                                    </p:anim>
                                    <p:anim calcmode="lin" valueType="num">
                                      <p:cBhvr>
                                        <p:cTn id="56" dur="1000" fill="hold"/>
                                        <p:tgtEl>
                                          <p:spTgt spid="2">
                                            <p:txEl>
                                              <p:pRg st="5" end="5"/>
                                            </p:txEl>
                                          </p:spTgt>
                                        </p:tgtEl>
                                        <p:attrNameLst>
                                          <p:attrName>ppt_h</p:attrName>
                                        </p:attrNameLst>
                                      </p:cBhvr>
                                      <p:tavLst>
                                        <p:tav tm="0">
                                          <p:val>
                                            <p:fltVal val="0"/>
                                          </p:val>
                                        </p:tav>
                                        <p:tav tm="100000">
                                          <p:val>
                                            <p:strVal val="#ppt_h"/>
                                          </p:val>
                                        </p:tav>
                                      </p:tavLst>
                                    </p:anim>
                                    <p:anim calcmode="lin" valueType="num">
                                      <p:cBhvr>
                                        <p:cTn id="57" dur="100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58" dur="1000"/>
                                        <p:tgtEl>
                                          <p:spTgt spid="2">
                                            <p:txEl>
                                              <p:pRg st="5" end="5"/>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2">
                                            <p:txEl>
                                              <p:pRg st="6" end="6"/>
                                            </p:txEl>
                                          </p:spTgt>
                                        </p:tgtEl>
                                        <p:attrNameLst>
                                          <p:attrName>style.visibility</p:attrName>
                                        </p:attrNameLst>
                                      </p:cBhvr>
                                      <p:to>
                                        <p:strVal val="visible"/>
                                      </p:to>
                                    </p:set>
                                    <p:anim calcmode="lin" valueType="num">
                                      <p:cBhvr>
                                        <p:cTn id="63" dur="1000" fill="hold"/>
                                        <p:tgtEl>
                                          <p:spTgt spid="2">
                                            <p:txEl>
                                              <p:pRg st="6" end="6"/>
                                            </p:txEl>
                                          </p:spTgt>
                                        </p:tgtEl>
                                        <p:attrNameLst>
                                          <p:attrName>ppt_w</p:attrName>
                                        </p:attrNameLst>
                                      </p:cBhvr>
                                      <p:tavLst>
                                        <p:tav tm="0">
                                          <p:val>
                                            <p:fltVal val="0"/>
                                          </p:val>
                                        </p:tav>
                                        <p:tav tm="100000">
                                          <p:val>
                                            <p:strVal val="#ppt_w"/>
                                          </p:val>
                                        </p:tav>
                                      </p:tavLst>
                                    </p:anim>
                                    <p:anim calcmode="lin" valueType="num">
                                      <p:cBhvr>
                                        <p:cTn id="64" dur="1000" fill="hold"/>
                                        <p:tgtEl>
                                          <p:spTgt spid="2">
                                            <p:txEl>
                                              <p:pRg st="6" end="6"/>
                                            </p:txEl>
                                          </p:spTgt>
                                        </p:tgtEl>
                                        <p:attrNameLst>
                                          <p:attrName>ppt_h</p:attrName>
                                        </p:attrNameLst>
                                      </p:cBhvr>
                                      <p:tavLst>
                                        <p:tav tm="0">
                                          <p:val>
                                            <p:fltVal val="0"/>
                                          </p:val>
                                        </p:tav>
                                        <p:tav tm="100000">
                                          <p:val>
                                            <p:strVal val="#ppt_h"/>
                                          </p:val>
                                        </p:tav>
                                      </p:tavLst>
                                    </p:anim>
                                    <p:anim calcmode="lin" valueType="num">
                                      <p:cBhvr>
                                        <p:cTn id="65" dur="1000" fill="hold"/>
                                        <p:tgtEl>
                                          <p:spTgt spid="2">
                                            <p:txEl>
                                              <p:pRg st="6" end="6"/>
                                            </p:txEl>
                                          </p:spTgt>
                                        </p:tgtEl>
                                        <p:attrNameLst>
                                          <p:attrName>style.rotation</p:attrName>
                                        </p:attrNameLst>
                                      </p:cBhvr>
                                      <p:tavLst>
                                        <p:tav tm="0">
                                          <p:val>
                                            <p:fltVal val="90"/>
                                          </p:val>
                                        </p:tav>
                                        <p:tav tm="100000">
                                          <p:val>
                                            <p:fltVal val="0"/>
                                          </p:val>
                                        </p:tav>
                                      </p:tavLst>
                                    </p:anim>
                                    <p:animEffect transition="in" filter="fade">
                                      <p:cBhvr>
                                        <p:cTn id="66" dur="1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352781" y="478084"/>
            <a:ext cx="8438437" cy="5855449"/>
          </a:xfrm>
          <a:prstGeom prst="rect">
            <a:avLst/>
          </a:prstGeom>
        </p:spPr>
        <p:txBody>
          <a:bodyPr wrap="square">
            <a:spAutoFit/>
          </a:bodyPr>
          <a:lstStyle/>
          <a:p>
            <a:pPr algn="ctr" rtl="1">
              <a:lnSpc>
                <a:spcPct val="150000"/>
              </a:lnSpc>
            </a:pPr>
            <a:r>
              <a:rPr lang="ar-SA" sz="2800" b="1" cap="all" dirty="0">
                <a:ln w="0"/>
                <a:solidFill>
                  <a:srgbClr val="7030A0"/>
                </a:solidFill>
                <a:cs typeface="B Nazanin" pitchFamily="2" charset="-78"/>
              </a:rPr>
              <a:t>معیار در وطن اتخاذی چیست؟ آیا قصد اقامت دائم شرط است؟</a:t>
            </a:r>
            <a:endParaRPr lang="en-US" sz="2800" b="1" cap="all" dirty="0">
              <a:ln w="0"/>
              <a:solidFill>
                <a:srgbClr val="7030A0"/>
              </a:solidFill>
              <a:cs typeface="B Nazanin" pitchFamily="2" charset="-78"/>
            </a:endParaRPr>
          </a:p>
          <a:p>
            <a:pPr algn="ctr" rtl="1">
              <a:lnSpc>
                <a:spcPct val="150000"/>
              </a:lnSpc>
            </a:pPr>
            <a:r>
              <a:rPr lang="ar-SA" sz="2800" b="1" cap="all" dirty="0">
                <a:ln w="0"/>
                <a:solidFill>
                  <a:srgbClr val="7030A0"/>
                </a:solidFill>
                <a:cs typeface="B Nazanin" pitchFamily="2" charset="-78"/>
              </a:rPr>
              <a:t>در تحقق وطن اتخاذی؛ فرقی نمی کند که فرد قصد زندگی دائم یا قصد زندگی بدون تعیین مدّت یا قصد زندگی به مدّت طولانی، مثلا ده سال در آن مکان را داشته باشد</a:t>
            </a:r>
            <a:r>
              <a:rPr lang="en-US" sz="2800" b="1" cap="all" dirty="0">
                <a:ln w="0"/>
                <a:solidFill>
                  <a:srgbClr val="7030A0"/>
                </a:solidFill>
                <a:cs typeface="B Nazanin" pitchFamily="2" charset="-78"/>
              </a:rPr>
              <a:t>.</a:t>
            </a:r>
          </a:p>
          <a:p>
            <a:pPr algn="ctr" rtl="1">
              <a:lnSpc>
                <a:spcPct val="150000"/>
              </a:lnSpc>
            </a:pPr>
            <a:r>
              <a:rPr lang="ar-SA" sz="2800" b="1" cap="all" dirty="0">
                <a:ln w="0"/>
                <a:solidFill>
                  <a:srgbClr val="7030A0"/>
                </a:solidFill>
                <a:cs typeface="B Nazanin" pitchFamily="2" charset="-78"/>
              </a:rPr>
              <a:t>درصدق عرفیِ وطن اتخاذی، صِرف نیّت کافی نیست، بلکه تحقق لوازم وطنیت نیز خصوصیت دارد؛ مانند این که با قصد توطن مدتی (مانند یکی‌دو ماه) در آنجا بماند و یا کارهایی را انجام بدهد که عادتاً انسان برای توطّن در یک مکان آن کارها را انجام می‌دهد</a:t>
            </a:r>
            <a:r>
              <a:rPr lang="en-US" sz="2800" b="1" cap="all" dirty="0">
                <a:ln w="0"/>
                <a:solidFill>
                  <a:srgbClr val="7030A0"/>
                </a:solidFill>
                <a:cs typeface="B Nazanin" pitchFamily="2" charset="-78"/>
              </a:rPr>
              <a:t>.</a:t>
            </a:r>
          </a:p>
          <a:p>
            <a:pPr algn="ctr" rtl="1">
              <a:lnSpc>
                <a:spcPct val="150000"/>
              </a:lnSpc>
            </a:pPr>
            <a:r>
              <a:rPr lang="ar-SA" sz="2000" b="1" cap="all" dirty="0">
                <a:ln w="0"/>
                <a:solidFill>
                  <a:srgbClr val="7030A0"/>
                </a:solidFill>
                <a:cs typeface="B Nazanin" pitchFamily="2" charset="-78"/>
              </a:rPr>
              <a:t>شماره استفتاء: 789391رساله نماز و روزه، م 534 تا 536</a:t>
            </a:r>
            <a:endParaRPr lang="en-US" sz="2000" b="1" cap="all" dirty="0">
              <a:ln w="0"/>
              <a:solidFill>
                <a:srgbClr val="7030A0"/>
              </a:solidFill>
              <a:cs typeface="B Nazanin" pitchFamily="2" charset="-78"/>
            </a:endParaRPr>
          </a:p>
        </p:txBody>
      </p:sp>
    </p:spTree>
    <p:extLst>
      <p:ext uri="{BB962C8B-B14F-4D97-AF65-F5344CB8AC3E}">
        <p14:creationId xmlns:p14="http://schemas.microsoft.com/office/powerpoint/2010/main" val="40085456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
                                            <p:txEl>
                                              <p:pRg st="3" end="3"/>
                                            </p:txEl>
                                          </p:spTgt>
                                        </p:tgtEl>
                                        <p:attrNameLst>
                                          <p:attrName>style.visibility</p:attrName>
                                        </p:attrNameLst>
                                      </p:cBhvr>
                                      <p:to>
                                        <p:strVal val="visible"/>
                                      </p:to>
                                    </p:set>
                                    <p:anim calcmode="lin" valueType="num">
                                      <p:cBhvr>
                                        <p:cTn id="39"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2"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352781" y="470949"/>
            <a:ext cx="8438437" cy="5593839"/>
          </a:xfrm>
          <a:prstGeom prst="rect">
            <a:avLst/>
          </a:prstGeom>
        </p:spPr>
        <p:txBody>
          <a:bodyPr wrap="square">
            <a:spAutoFit/>
          </a:bodyPr>
          <a:lstStyle/>
          <a:p>
            <a:pPr algn="ctr" rtl="1">
              <a:lnSpc>
                <a:spcPct val="150000"/>
              </a:lnSpc>
            </a:pPr>
            <a:r>
              <a:rPr lang="fa-IR" sz="2000" b="1" cap="all" dirty="0">
                <a:ln w="0"/>
                <a:solidFill>
                  <a:srgbClr val="7030A0"/>
                </a:solidFill>
                <a:cs typeface="B Nazanin" pitchFamily="2" charset="-78"/>
              </a:rPr>
              <a:t>۱</a:t>
            </a:r>
            <a:r>
              <a:rPr lang="en-US" sz="2000" b="1" cap="all" dirty="0">
                <a:ln w="0"/>
                <a:solidFill>
                  <a:srgbClr val="7030A0"/>
                </a:solidFill>
                <a:cs typeface="B Nazanin" pitchFamily="2" charset="-78"/>
              </a:rPr>
              <a:t>. </a:t>
            </a:r>
            <a:r>
              <a:rPr lang="fa-IR" sz="2000" b="1" cap="all" dirty="0">
                <a:ln w="0"/>
                <a:solidFill>
                  <a:srgbClr val="7030A0"/>
                </a:solidFill>
                <a:cs typeface="B Nazanin" pitchFamily="2" charset="-78"/>
              </a:rPr>
              <a:t>اگر فردی از محل تولد و زندگی خود اعراض کند، آیا با قصد کردن شهر جدید به عنوان وطن جدیدش، بلافاصله احکام وطن بر آن مترتب می شود یا باید مدتی در شهر جدید سکونت داشته باشد و پس از آن مدت احکام وطن بر آن مترتب می شود؟ درصورتی که لازم است مدتی سپری شود آن مدت چقدر است؟</a:t>
            </a:r>
            <a:endParaRPr lang="en-US" sz="2000" b="1" cap="all" dirty="0">
              <a:ln w="0"/>
              <a:solidFill>
                <a:srgbClr val="7030A0"/>
              </a:solidFill>
              <a:cs typeface="B Nazanin" pitchFamily="2" charset="-78"/>
            </a:endParaRPr>
          </a:p>
          <a:p>
            <a:pPr algn="ctr" rtl="1">
              <a:lnSpc>
                <a:spcPct val="150000"/>
              </a:lnSpc>
            </a:pPr>
            <a:r>
              <a:rPr lang="fa-IR" sz="2000" b="1" cap="all" dirty="0">
                <a:ln w="0"/>
                <a:solidFill>
                  <a:srgbClr val="7030A0"/>
                </a:solidFill>
                <a:cs typeface="B Nazanin" pitchFamily="2" charset="-78"/>
              </a:rPr>
              <a:t>۲</a:t>
            </a:r>
            <a:r>
              <a:rPr lang="en-US" sz="2000" b="1" cap="all" dirty="0">
                <a:ln w="0"/>
                <a:solidFill>
                  <a:srgbClr val="7030A0"/>
                </a:solidFill>
                <a:cs typeface="B Nazanin" pitchFamily="2" charset="-78"/>
              </a:rPr>
              <a:t> . </a:t>
            </a:r>
            <a:r>
              <a:rPr lang="fa-IR" sz="2000" b="1" cap="all" dirty="0">
                <a:ln w="0"/>
                <a:solidFill>
                  <a:srgbClr val="7030A0"/>
                </a:solidFill>
                <a:cs typeface="B Nazanin" pitchFamily="2" charset="-78"/>
              </a:rPr>
              <a:t>در صورتی که فرد بخواهد به شهری که قبلا وطنش بوده و از آن اعراض کرده رجوع کند، در این صورت با توجه به اینکه عرفا او را اهل آن جا می دانند آیا بازهم لازم است مدتی سپری شود تا احکام وطن بر آن جا مترتب شود؟ در صورتی که لازم است مدتی سپری شود، آیا این مدت از مدت مطرح شده درسؤال اول کمتر است؟</a:t>
            </a:r>
            <a:endParaRPr lang="en-US" sz="2000" b="1" cap="all" dirty="0">
              <a:ln w="0"/>
              <a:solidFill>
                <a:srgbClr val="7030A0"/>
              </a:solidFill>
              <a:cs typeface="B Nazanin" pitchFamily="2" charset="-78"/>
            </a:endParaRPr>
          </a:p>
          <a:p>
            <a:pPr algn="ctr" rtl="1">
              <a:lnSpc>
                <a:spcPct val="150000"/>
              </a:lnSpc>
            </a:pPr>
            <a:r>
              <a:rPr lang="ar-SA" sz="2000" b="1" cap="all" dirty="0">
                <a:ln w="0"/>
                <a:solidFill>
                  <a:srgbClr val="7030A0"/>
                </a:solidFill>
                <a:cs typeface="B Nazanin" pitchFamily="2" charset="-78"/>
              </a:rPr>
              <a:t>ج1و2) برای صدق وطن، صِرف نیت کافی نیست، بلکه تلبس به لوازم وطنیت هم لازم است، مثلاً چنانچه کارهایی را انجام بدهد که عادتاً انسان در وطن آن کارها را انجام می دهد، مثل تهیه منزل و راه انداختن کسب و کار، هر چند زمانی هم نماند، وطن صدق می کند</a:t>
            </a:r>
            <a:r>
              <a:rPr lang="en-US" sz="2000" b="1" cap="all" dirty="0">
                <a:ln w="0"/>
                <a:solidFill>
                  <a:srgbClr val="7030A0"/>
                </a:solidFill>
                <a:cs typeface="B Nazanin" pitchFamily="2" charset="-78"/>
              </a:rPr>
              <a:t>.</a:t>
            </a:r>
          </a:p>
          <a:p>
            <a:pPr algn="ctr" rtl="1">
              <a:lnSpc>
                <a:spcPct val="150000"/>
              </a:lnSpc>
            </a:pPr>
            <a:r>
              <a:rPr lang="ar-SA" sz="2000" b="1" cap="all" dirty="0">
                <a:ln w="0"/>
                <a:solidFill>
                  <a:srgbClr val="7030A0"/>
                </a:solidFill>
                <a:cs typeface="B Nazanin" pitchFamily="2" charset="-78"/>
              </a:rPr>
              <a:t>شماره استفتاء: 788599اجوبه؛ س 685</a:t>
            </a:r>
            <a:endParaRPr lang="en-US" sz="2000" b="1" cap="all" dirty="0">
              <a:ln w="0"/>
              <a:solidFill>
                <a:srgbClr val="7030A0"/>
              </a:solidFill>
              <a:cs typeface="B Nazanin" pitchFamily="2" charset="-78"/>
            </a:endParaRPr>
          </a:p>
        </p:txBody>
      </p:sp>
    </p:spTree>
    <p:extLst>
      <p:ext uri="{BB962C8B-B14F-4D97-AF65-F5344CB8AC3E}">
        <p14:creationId xmlns:p14="http://schemas.microsoft.com/office/powerpoint/2010/main" val="27156390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
                                            <p:txEl>
                                              <p:pRg st="3" end="3"/>
                                            </p:txEl>
                                          </p:spTgt>
                                        </p:tgtEl>
                                        <p:attrNameLst>
                                          <p:attrName>style.visibility</p:attrName>
                                        </p:attrNameLst>
                                      </p:cBhvr>
                                      <p:to>
                                        <p:strVal val="visible"/>
                                      </p:to>
                                    </p:set>
                                    <p:anim calcmode="lin" valueType="num">
                                      <p:cBhvr>
                                        <p:cTn id="39"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2"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1" y="-11400"/>
            <a:ext cx="9004992" cy="6740307"/>
          </a:xfrm>
          <a:prstGeom prst="rect">
            <a:avLst/>
          </a:prstGeom>
        </p:spPr>
        <p:txBody>
          <a:bodyPr wrap="square">
            <a:spAutoFit/>
          </a:bodyPr>
          <a:lstStyle/>
          <a:p>
            <a:pPr algn="ctr" rtl="1">
              <a:lnSpc>
                <a:spcPct val="150000"/>
              </a:lnSpc>
            </a:pPr>
            <a:r>
              <a:rPr lang="ar-SA" sz="2400" b="1" cap="all" dirty="0">
                <a:ln w="0"/>
                <a:solidFill>
                  <a:srgbClr val="7030A0"/>
                </a:solidFill>
                <a:cs typeface="B Nazanin" pitchFamily="2" charset="-78"/>
              </a:rPr>
              <a:t>س)اگر فردی در شهر یا روستایی ﻗﺼﺪ اقامت ده روز یا بیشتر دارد، حال اگر بخواهد از ﻣﻜﺎﻧﻲ ﻛﻪ ساکن است ﻛﻤﺘﺮ از چهار فرسخ برود و برگردد، آیا روزه های چنین کسی ﺻﺤﻴﺢ ﺍﺳﺖ ﻳﺎ خیر؟</a:t>
            </a:r>
            <a:endParaRPr lang="en-US" sz="2400" b="1" cap="all" dirty="0">
              <a:ln w="0"/>
              <a:solidFill>
                <a:srgbClr val="7030A0"/>
              </a:solidFill>
              <a:cs typeface="B Nazanin" pitchFamily="2" charset="-78"/>
            </a:endParaRPr>
          </a:p>
          <a:p>
            <a:pPr algn="ctr" rtl="1">
              <a:lnSpc>
                <a:spcPct val="150000"/>
              </a:lnSpc>
            </a:pPr>
            <a:r>
              <a:rPr lang="ar-SA" sz="2400" b="1" cap="all" dirty="0">
                <a:ln w="0"/>
                <a:solidFill>
                  <a:srgbClr val="7030A0"/>
                </a:solidFill>
                <a:cs typeface="B Nazanin" pitchFamily="2" charset="-78"/>
              </a:rPr>
              <a:t>ج)اگر هنگام قصد اقامت تصمیم داشته باشد که در بین ده روز از محل اقامت خارج شود و به مسافتی کمتر از چهار فرسخ برود، درصورتی که قصد داشته باشد به مقداری خارج شودکه عرفاً با ماندن ده روز در یک‌جا منافات ندارد؛ مانند اینکه بخواهد در این مدت دو سه بار و هر بار حداکثر به مدت نصف روز خارج شود، به قصد اقامت اوخللی وارد نمی شود و نمازش تمام است</a:t>
            </a:r>
            <a:r>
              <a:rPr lang="en-US" sz="2400" b="1" cap="all" dirty="0">
                <a:ln w="0"/>
                <a:solidFill>
                  <a:srgbClr val="7030A0"/>
                </a:solidFill>
                <a:cs typeface="B Nazanin" pitchFamily="2" charset="-78"/>
              </a:rPr>
              <a:t>.</a:t>
            </a:r>
          </a:p>
          <a:p>
            <a:pPr algn="ctr" rtl="1">
              <a:lnSpc>
                <a:spcPct val="150000"/>
              </a:lnSpc>
            </a:pPr>
            <a:r>
              <a:rPr lang="ar-SA" sz="2400" b="1" cap="all" dirty="0">
                <a:ln w="0"/>
                <a:solidFill>
                  <a:srgbClr val="7030A0"/>
                </a:solidFill>
                <a:cs typeface="B Nazanin" pitchFamily="2" charset="-78"/>
              </a:rPr>
              <a:t>البته اگر از ابتدا، قصد خروج نداشته باشد و بعد از خواندن حداقل یک نماز چهار رکعتی تصمیم بگیرد که کمتر از چهار فرسخ برود و برگردد، خارج شدن از آنجا در یک یا چند روز، به قصد اقامت ضرر نمی‌ رساند، هر چند بیشتر از مدت یاد شده خارج شود</a:t>
            </a:r>
            <a:r>
              <a:rPr lang="en-US" sz="2400" b="1" cap="all" dirty="0">
                <a:ln w="0"/>
                <a:solidFill>
                  <a:srgbClr val="7030A0"/>
                </a:solidFill>
                <a:cs typeface="B Nazanin" pitchFamily="2" charset="-78"/>
              </a:rPr>
              <a:t>.</a:t>
            </a:r>
          </a:p>
          <a:p>
            <a:pPr algn="ctr" rtl="1">
              <a:lnSpc>
                <a:spcPct val="150000"/>
              </a:lnSpc>
            </a:pPr>
            <a:r>
              <a:rPr lang="ar-SA" sz="2400" b="1" cap="all" dirty="0">
                <a:ln w="0"/>
                <a:solidFill>
                  <a:srgbClr val="7030A0"/>
                </a:solidFill>
                <a:cs typeface="B Nazanin" pitchFamily="2" charset="-78"/>
              </a:rPr>
              <a:t>شماره استفتاء: 780130رساله نماز و روزه، م 560/ اجوبه : م/ 674 و 657 و 665</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32242808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
                                            <p:txEl>
                                              <p:pRg st="3" end="3"/>
                                            </p:txEl>
                                          </p:spTgt>
                                        </p:tgtEl>
                                        <p:attrNameLst>
                                          <p:attrName>style.visibility</p:attrName>
                                        </p:attrNameLst>
                                      </p:cBhvr>
                                      <p:to>
                                        <p:strVal val="visible"/>
                                      </p:to>
                                    </p:set>
                                    <p:anim calcmode="lin" valueType="num">
                                      <p:cBhvr>
                                        <p:cTn id="39"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2"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33645"/>
            <a:ext cx="8640960" cy="6255694"/>
          </a:xfrm>
        </p:spPr>
        <p:txBody>
          <a:bodyPr>
            <a:normAutofit fontScale="925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اميرالمؤمنين</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عليه</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السلام</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فرمايد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اَلمُتَعَبِّدُ</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عَلَى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غَيرِ</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فِقهٍ</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كَحِمارِ</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الطّاحُونَةِ</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يَدُورُ</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لَا</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يَبْرَحُ</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رَكعَتَانِ</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مِن</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عَالِمٍ</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خَيرٌ</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مِن</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سَبعِينَ</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رَكعَةً</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مِن</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جَاهِلٍ</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لِاَنَّ</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العَالِمَ</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تَاتِيهِ</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الفِتْنَةُ</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فَيَخرُجُ</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مِنهَا</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بِعِلْمِهِ</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تَأتِى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الجَاهِلُ</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فَتَنْسُفُهُ</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نَسْفاً</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قَلِيلُ</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العَمَلِ</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مَعَ</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كَثِيرِ</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العِلمِ</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خَيرٌ</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مِنْ</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كَثِيرِ</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العَمَلِ</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مَعَ</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قَلِيلِ</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العِلمِ</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الشَّكِ</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الشُّبهَةِ</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marL="0" indent="0" algn="ctr">
              <a:lnSpc>
                <a:spcPct val="150000"/>
              </a:lnSpc>
              <a:buNone/>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سفینة</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البحار</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شیخ عباس قمی، ج 2، ص 114</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عبادت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كننده</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و عمل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كننده</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بدون آگاهی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ازاحکام</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آن مثل الاغ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آسياب</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است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كه</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دور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زند و از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خود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حركت</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نمى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كند</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درجا</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زند، اگر هفتاد سال هم دور بزند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وقتى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چشمش را باز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كند</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بيند</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در همان نقطه اول است. و دو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ركعت</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نماز از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عالِم</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بهتر از هفتاد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ركعت</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از جاهل است؛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زيرا</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فتنه به عالم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روى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آورد و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بوسيله</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علمش</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از آن خارج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شود و به جاهل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روى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آورد، و او را از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كنده</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خرد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كند</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و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كسى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كه</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كم</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عمل و پر علم است بهتر از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كسى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است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كه</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پر عمل و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كم</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علم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باشد و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داراى</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شكّ</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و شبهه است.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16307069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30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57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06515" y="0"/>
            <a:ext cx="8730970" cy="6555641"/>
          </a:xfrm>
          <a:prstGeom prst="rect">
            <a:avLst/>
          </a:prstGeom>
        </p:spPr>
        <p:txBody>
          <a:bodyPr wrap="square">
            <a:spAutoFit/>
          </a:bodyPr>
          <a:lstStyle/>
          <a:p>
            <a:pPr algn="ctr" rtl="1">
              <a:lnSpc>
                <a:spcPct val="150000"/>
              </a:lnSpc>
            </a:pPr>
            <a:r>
              <a:rPr lang="ar-SA" sz="2000" b="1" cap="all" dirty="0">
                <a:ln w="0"/>
                <a:solidFill>
                  <a:srgbClr val="7030A0"/>
                </a:solidFill>
                <a:cs typeface="B Nazanin" pitchFamily="2" charset="-78"/>
              </a:rPr>
              <a:t>مسافت شرعی از نظر کیلومتر چه مقدار است؟</a:t>
            </a:r>
            <a:endParaRPr lang="en-US" sz="2000" b="1" cap="all" dirty="0">
              <a:ln w="0"/>
              <a:solidFill>
                <a:srgbClr val="7030A0"/>
              </a:solidFill>
              <a:cs typeface="B Nazanin" pitchFamily="2" charset="-78"/>
            </a:endParaRPr>
          </a:p>
          <a:p>
            <a:pPr algn="ctr" rtl="1">
              <a:lnSpc>
                <a:spcPct val="150000"/>
              </a:lnSpc>
            </a:pPr>
            <a:r>
              <a:rPr lang="ar-SA" sz="2000" b="1" cap="all" dirty="0">
                <a:ln w="0"/>
                <a:solidFill>
                  <a:srgbClr val="7030A0"/>
                </a:solidFill>
                <a:cs typeface="B Nazanin" pitchFamily="2" charset="-78"/>
              </a:rPr>
              <a:t>آیا حد ترخص هم جزو مسافت محسوب می شود و یا این که مسافت شرعی را بعد از حد ترخص محاسبه می کنند؟</a:t>
            </a:r>
            <a:endParaRPr lang="en-US" sz="2000" b="1" cap="all" dirty="0">
              <a:ln w="0"/>
              <a:solidFill>
                <a:srgbClr val="7030A0"/>
              </a:solidFill>
              <a:cs typeface="B Nazanin" pitchFamily="2" charset="-78"/>
            </a:endParaRPr>
          </a:p>
          <a:p>
            <a:pPr algn="ctr" rtl="1">
              <a:lnSpc>
                <a:spcPct val="150000"/>
              </a:lnSpc>
            </a:pPr>
            <a:r>
              <a:rPr lang="ar-SA" sz="2000" b="1" cap="all" dirty="0">
                <a:ln w="0"/>
                <a:solidFill>
                  <a:srgbClr val="7030A0"/>
                </a:solidFill>
                <a:cs typeface="B Nazanin" pitchFamily="2" charset="-78"/>
              </a:rPr>
              <a:t>ج1) مسافت شرعی هشت فرسخ (حدود 41 کیلومتر) است، هر چند این مسافت در رفت و برگشت پیموده شود، به گونه ای که رفت آن کمتر از چهار فرسخ (حدود 20/5 کیلومتر) نباشد، مبدأ مسافت از آخرین ساختمان شهر یا روستا محاسبه می شود</a:t>
            </a:r>
            <a:r>
              <a:rPr lang="en-US" sz="2000" b="1" cap="all" dirty="0">
                <a:ln w="0"/>
                <a:solidFill>
                  <a:srgbClr val="7030A0"/>
                </a:solidFill>
                <a:cs typeface="B Nazanin" pitchFamily="2" charset="-78"/>
              </a:rPr>
              <a:t>.</a:t>
            </a:r>
          </a:p>
          <a:p>
            <a:pPr algn="ctr" rtl="1">
              <a:lnSpc>
                <a:spcPct val="150000"/>
              </a:lnSpc>
            </a:pPr>
            <a:r>
              <a:rPr lang="ar-SA" sz="2000" b="1" cap="all" dirty="0">
                <a:ln w="0"/>
                <a:solidFill>
                  <a:srgbClr val="7030A0"/>
                </a:solidFill>
                <a:cs typeface="B Nazanin" pitchFamily="2" charset="-78"/>
              </a:rPr>
              <a:t>ج2) حد ترخص جزو و داخل در مسافت شرعی است</a:t>
            </a:r>
            <a:r>
              <a:rPr lang="en-US" sz="2000" b="1" cap="all" dirty="0">
                <a:ln w="0"/>
                <a:solidFill>
                  <a:srgbClr val="7030A0"/>
                </a:solidFill>
                <a:cs typeface="B Nazanin" pitchFamily="2" charset="-78"/>
              </a:rPr>
              <a:t>. </a:t>
            </a:r>
            <a:r>
              <a:rPr lang="ar-SA" sz="2000" b="1" cap="all" dirty="0">
                <a:ln w="0"/>
                <a:solidFill>
                  <a:srgbClr val="7030A0"/>
                </a:solidFill>
                <a:cs typeface="B Nazanin" pitchFamily="2" charset="-78"/>
              </a:rPr>
              <a:t>شماره استفتاء: 777338اجوبه؛ س676 و678</a:t>
            </a:r>
            <a:endParaRPr lang="en-US" sz="2000" b="1" cap="all" dirty="0">
              <a:ln w="0"/>
              <a:solidFill>
                <a:srgbClr val="7030A0"/>
              </a:solidFill>
              <a:cs typeface="B Nazanin" pitchFamily="2" charset="-78"/>
            </a:endParaRPr>
          </a:p>
          <a:p>
            <a:pPr algn="ctr" rtl="1">
              <a:lnSpc>
                <a:spcPct val="150000"/>
              </a:lnSpc>
            </a:pPr>
            <a:r>
              <a:rPr lang="ar-SA" sz="2000" b="1" cap="all" dirty="0">
                <a:ln w="0"/>
                <a:solidFill>
                  <a:srgbClr val="7030A0"/>
                </a:solidFill>
                <a:cs typeface="B Nazanin" pitchFamily="2" charset="-78"/>
              </a:rPr>
              <a:t>س)مسافری که شب از وطن حرکت می کند و روز به مقصد و محل اقامت می رسد، آیا روزی که به مقصد می رسد جزو ده روز اقامت محسوب می شود؟</a:t>
            </a:r>
            <a:endParaRPr lang="en-US" sz="2000" b="1" cap="all" dirty="0">
              <a:ln w="0"/>
              <a:solidFill>
                <a:srgbClr val="7030A0"/>
              </a:solidFill>
              <a:cs typeface="B Nazanin" pitchFamily="2" charset="-78"/>
            </a:endParaRPr>
          </a:p>
          <a:p>
            <a:pPr algn="ctr" rtl="1">
              <a:lnSpc>
                <a:spcPct val="150000"/>
              </a:lnSpc>
            </a:pPr>
            <a:r>
              <a:rPr lang="ar-SA" sz="2000" b="1" cap="all" dirty="0">
                <a:ln w="0"/>
                <a:solidFill>
                  <a:srgbClr val="7030A0"/>
                </a:solidFill>
                <a:cs typeface="B Nazanin" pitchFamily="2" charset="-78"/>
              </a:rPr>
              <a:t>مسافری که می‌خواهد ده روز در محلی بماند لازم نیست قصد ماندن شب اول یا شب یازدهم را داشته باشد، بلکه قصد توقف در یک جا از طلوع آفتاب روز اول تا غروب روز دهم برای تحقق قصد اقامت ده روز کافی است و اگر بین روز به محل اقامت برسد، در صورتی که قصد داشته باشد تا همان ساعت از روز یازدهم، در محل اقامت بماند، قصد ده روز محقق می شود</a:t>
            </a:r>
            <a:r>
              <a:rPr lang="en-US" sz="2000" b="1" cap="all" dirty="0">
                <a:ln w="0"/>
                <a:solidFill>
                  <a:srgbClr val="7030A0"/>
                </a:solidFill>
                <a:cs typeface="B Nazanin" pitchFamily="2" charset="-78"/>
              </a:rPr>
              <a:t>.</a:t>
            </a:r>
          </a:p>
          <a:p>
            <a:pPr algn="ctr">
              <a:lnSpc>
                <a:spcPct val="150000"/>
              </a:lnSpc>
            </a:pPr>
            <a:r>
              <a:rPr lang="ar-SA" sz="2000" b="1" cap="all" dirty="0">
                <a:ln w="0"/>
                <a:solidFill>
                  <a:srgbClr val="7030A0"/>
                </a:solidFill>
                <a:cs typeface="B Nazanin" pitchFamily="2" charset="-78"/>
              </a:rPr>
              <a:t>شماره استفتاء: 775378درس خارج فقه آقا؛ جلسه 257، 1396/9/14</a:t>
            </a:r>
            <a:endParaRPr lang="en-US" sz="2000" b="1" cap="all" dirty="0">
              <a:ln w="0"/>
              <a:solidFill>
                <a:srgbClr val="7030A0"/>
              </a:solidFill>
              <a:cs typeface="B Nazanin" pitchFamily="2" charset="-78"/>
            </a:endParaRPr>
          </a:p>
        </p:txBody>
      </p:sp>
    </p:spTree>
    <p:extLst>
      <p:ext uri="{BB962C8B-B14F-4D97-AF65-F5344CB8AC3E}">
        <p14:creationId xmlns:p14="http://schemas.microsoft.com/office/powerpoint/2010/main" val="337311786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p:cTn id="15"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p:cTn id="2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
                                            <p:txEl>
                                              <p:pRg st="3" end="3"/>
                                            </p:txEl>
                                          </p:spTgt>
                                        </p:tgtEl>
                                        <p:attrNameLst>
                                          <p:attrName>style.visibility</p:attrName>
                                        </p:attrNameLst>
                                      </p:cBhvr>
                                      <p:to>
                                        <p:strVal val="visible"/>
                                      </p:to>
                                    </p:set>
                                    <p:anim calcmode="lin" valueType="num">
                                      <p:cBhvr>
                                        <p:cTn id="39"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2" dur="1000"/>
                                        <p:tgtEl>
                                          <p:spTgt spid="2">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2">
                                            <p:txEl>
                                              <p:pRg st="4" end="4"/>
                                            </p:txEl>
                                          </p:spTgt>
                                        </p:tgtEl>
                                        <p:attrNameLst>
                                          <p:attrName>style.visibility</p:attrName>
                                        </p:attrNameLst>
                                      </p:cBhvr>
                                      <p:to>
                                        <p:strVal val="visible"/>
                                      </p:to>
                                    </p:set>
                                    <p:anim calcmode="lin" valueType="num">
                                      <p:cBhvr>
                                        <p:cTn id="47"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48"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9"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50" dur="1000"/>
                                        <p:tgtEl>
                                          <p:spTgt spid="2">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2">
                                            <p:txEl>
                                              <p:pRg st="5" end="5"/>
                                            </p:txEl>
                                          </p:spTgt>
                                        </p:tgtEl>
                                        <p:attrNameLst>
                                          <p:attrName>style.visibility</p:attrName>
                                        </p:attrNameLst>
                                      </p:cBhvr>
                                      <p:to>
                                        <p:strVal val="visible"/>
                                      </p:to>
                                    </p:set>
                                    <p:anim calcmode="lin" valueType="num">
                                      <p:cBhvr>
                                        <p:cTn id="55" dur="1000" fill="hold"/>
                                        <p:tgtEl>
                                          <p:spTgt spid="2">
                                            <p:txEl>
                                              <p:pRg st="5" end="5"/>
                                            </p:txEl>
                                          </p:spTgt>
                                        </p:tgtEl>
                                        <p:attrNameLst>
                                          <p:attrName>ppt_w</p:attrName>
                                        </p:attrNameLst>
                                      </p:cBhvr>
                                      <p:tavLst>
                                        <p:tav tm="0">
                                          <p:val>
                                            <p:fltVal val="0"/>
                                          </p:val>
                                        </p:tav>
                                        <p:tav tm="100000">
                                          <p:val>
                                            <p:strVal val="#ppt_w"/>
                                          </p:val>
                                        </p:tav>
                                      </p:tavLst>
                                    </p:anim>
                                    <p:anim calcmode="lin" valueType="num">
                                      <p:cBhvr>
                                        <p:cTn id="56" dur="1000" fill="hold"/>
                                        <p:tgtEl>
                                          <p:spTgt spid="2">
                                            <p:txEl>
                                              <p:pRg st="5" end="5"/>
                                            </p:txEl>
                                          </p:spTgt>
                                        </p:tgtEl>
                                        <p:attrNameLst>
                                          <p:attrName>ppt_h</p:attrName>
                                        </p:attrNameLst>
                                      </p:cBhvr>
                                      <p:tavLst>
                                        <p:tav tm="0">
                                          <p:val>
                                            <p:fltVal val="0"/>
                                          </p:val>
                                        </p:tav>
                                        <p:tav tm="100000">
                                          <p:val>
                                            <p:strVal val="#ppt_h"/>
                                          </p:val>
                                        </p:tav>
                                      </p:tavLst>
                                    </p:anim>
                                    <p:anim calcmode="lin" valueType="num">
                                      <p:cBhvr>
                                        <p:cTn id="57" dur="100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58" dur="1000"/>
                                        <p:tgtEl>
                                          <p:spTgt spid="2">
                                            <p:txEl>
                                              <p:pRg st="5" end="5"/>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2">
                                            <p:txEl>
                                              <p:pRg st="6" end="6"/>
                                            </p:txEl>
                                          </p:spTgt>
                                        </p:tgtEl>
                                        <p:attrNameLst>
                                          <p:attrName>style.visibility</p:attrName>
                                        </p:attrNameLst>
                                      </p:cBhvr>
                                      <p:to>
                                        <p:strVal val="visible"/>
                                      </p:to>
                                    </p:set>
                                    <p:anim calcmode="lin" valueType="num">
                                      <p:cBhvr>
                                        <p:cTn id="63" dur="1000" fill="hold"/>
                                        <p:tgtEl>
                                          <p:spTgt spid="2">
                                            <p:txEl>
                                              <p:pRg st="6" end="6"/>
                                            </p:txEl>
                                          </p:spTgt>
                                        </p:tgtEl>
                                        <p:attrNameLst>
                                          <p:attrName>ppt_w</p:attrName>
                                        </p:attrNameLst>
                                      </p:cBhvr>
                                      <p:tavLst>
                                        <p:tav tm="0">
                                          <p:val>
                                            <p:fltVal val="0"/>
                                          </p:val>
                                        </p:tav>
                                        <p:tav tm="100000">
                                          <p:val>
                                            <p:strVal val="#ppt_w"/>
                                          </p:val>
                                        </p:tav>
                                      </p:tavLst>
                                    </p:anim>
                                    <p:anim calcmode="lin" valueType="num">
                                      <p:cBhvr>
                                        <p:cTn id="64" dur="1000" fill="hold"/>
                                        <p:tgtEl>
                                          <p:spTgt spid="2">
                                            <p:txEl>
                                              <p:pRg st="6" end="6"/>
                                            </p:txEl>
                                          </p:spTgt>
                                        </p:tgtEl>
                                        <p:attrNameLst>
                                          <p:attrName>ppt_h</p:attrName>
                                        </p:attrNameLst>
                                      </p:cBhvr>
                                      <p:tavLst>
                                        <p:tav tm="0">
                                          <p:val>
                                            <p:fltVal val="0"/>
                                          </p:val>
                                        </p:tav>
                                        <p:tav tm="100000">
                                          <p:val>
                                            <p:strVal val="#ppt_h"/>
                                          </p:val>
                                        </p:tav>
                                      </p:tavLst>
                                    </p:anim>
                                    <p:anim calcmode="lin" valueType="num">
                                      <p:cBhvr>
                                        <p:cTn id="65" dur="1000" fill="hold"/>
                                        <p:tgtEl>
                                          <p:spTgt spid="2">
                                            <p:txEl>
                                              <p:pRg st="6" end="6"/>
                                            </p:txEl>
                                          </p:spTgt>
                                        </p:tgtEl>
                                        <p:attrNameLst>
                                          <p:attrName>style.rotation</p:attrName>
                                        </p:attrNameLst>
                                      </p:cBhvr>
                                      <p:tavLst>
                                        <p:tav tm="0">
                                          <p:val>
                                            <p:fltVal val="90"/>
                                          </p:val>
                                        </p:tav>
                                        <p:tav tm="100000">
                                          <p:val>
                                            <p:fltVal val="0"/>
                                          </p:val>
                                        </p:tav>
                                      </p:tavLst>
                                    </p:anim>
                                    <p:animEffect transition="in" filter="fade">
                                      <p:cBhvr>
                                        <p:cTn id="66" dur="1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1570" y="1988840"/>
            <a:ext cx="8145904"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فصل چهارم :</a:t>
            </a:r>
            <a:r>
              <a:rPr lang="ar-SA"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ردمظالم</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endPar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33020301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1570" y="1988840"/>
            <a:ext cx="8145904"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س1)ردّ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مظالم چیست؟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«رد مظالم» درلغت تبرئه از حقوق دیگران واصطلاحابه صدقه‌ای گفته می‌شود که شخصی از طرف مالک پرداخت می‌کند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2</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)رد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مظالم به چه کسانی تعلق می گیرد و نحوه پرداخت آن چگونه است؟                                                 ج) مظالم به اموال و بدهی هایی گفته می شود که از روی ظلم و بی عدالتی از دیگران بر عهده انسان است و نپرداخته است. به طور کلی، نسبت به دیون مالی که به عهده انسان است وظیفه او این است که اگر صاحب آنها را می شناسد باید به آنها برگرداند، و اگر صاحب آنها را نمی شناسد و با تحقیق هم مشخص نمی شود و یا دسترسی به آنها ممکن نیست؛ این اموال و بدهی ها را باید از طرف آنها به فقر متدین صدقه بدهد و احتیاط مستحب در اجازه گرفتن از حاکم شرع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ar-SA" sz="1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استفتاء: 1162420اجوبه 1020 و دروس خارج فقه درس 583)</a:t>
            </a:r>
            <a:r>
              <a:rPr lang="en-US" sz="1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1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414717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753925"/>
            <a:ext cx="8145904"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B Nazanin" panose="00000400000000000000" pitchFamily="2" charset="-78"/>
              </a:rPr>
              <a:t>س3</a:t>
            </a: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)درچه مواردی ردمظالم متصوراست؟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موارد «رد مظالم» بسیار است به برخی از آن‌ها اشاره می‌کنیم:</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1- مال پیدا شده که صاحب آن را نمی‌شناسد و از پیدا شدنش مأیوس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2- مالی که قرض کرده و طلبکار را فراموش کرده یا به او دسترسی ندارد.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3-  مالی را که شخصی غصب کرده و صاحب آن را پیدا نمی‌کند</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 مالی‌که از مراجعه‌کنندگان یا میهمانان در محل کار یا منزل و...، جا مانده است و مالکش معلوم نیست.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 وسائل وابزار افرادی که دم درگرفته اند الان روی دستشان مانده</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 برخی صاحبان  حرفه‌ها که مقداری از مال، نزد آنان می‌ماند و دارای ارزش می‌باشد و صاحبان آن را نمی‌شناسند. مانندخیاطها وزرگرها</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8692665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535" y="2708920"/>
            <a:ext cx="8505945"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نمونه ای از</a:t>
            </a:r>
            <a:r>
              <a:rPr lang="ar-SA"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مستحق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س)خانمی که شوهرش عمدا وعدوانا ، نفقه او را نمی دهد آیا این زن، فقیر محسوب می‌شود که به او زکات یا ردّ مظالم پرداخت کنیم؟                                                                                                            ج)اگر در حال حاضر فقیر محسوب شود، پرداخت زکات و مظالم به او اشکال ندارد </a:t>
            </a: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1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استفتاء: 1191086تحرير الوسيلة، ج‌2، ص: 321/القول في نفقة الأقارب‌ مسئله 3/استفتاءات (امام خمينى)، ج‌1، ص: 429</a:t>
            </a:r>
            <a:endParaRPr lang="en-US" sz="1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316058807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535" y="2708920"/>
            <a:ext cx="8505945"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تصرّف در مجهول المالك</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س)اگر کسی جوجه ای را در خانه ای که در آن مشغول به کار است پیدا کند و جویای صاحب آن بشود اما کسی را نیابد و آن جوجه را نگه داشته و بزرگ کند، گوشت آن بر او حلال می شود یا خیر؟ حکم آن جوجه که حال بزرگ شده و نسل زیاد کرده چیست؟                                                                                         </a:t>
            </a: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ج)در فرض مرقوم جوجه مجهول المالک محسوب می شود و باید به عنوان صدقه به فقیر بدهد، در صورتی که کوتاهی کرده و صدقه نداده و این جوجه بزرگ شده است، تخم آن و نسلی که از تخم آن به وجود می آید نیز مجهول المالک است و باید به فقیر داده شود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r>
              <a:rPr lang="ar-SA" sz="1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a:t>
            </a:r>
            <a:r>
              <a:rPr lang="ar-SA" sz="1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استفتاء: 1187217،تحریر الوسیلة؛ کتاب اللقطة، القول فی لقطة الحیوان و هی المسمّاة بالضالّة، مسألة 1 + القول فی لقطة غیر الحیوان م </a:t>
            </a:r>
            <a:r>
              <a:rPr lang="ar-SA" sz="1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28</a:t>
            </a:r>
            <a:r>
              <a:rPr lang="en-US" sz="1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endParaRPr lang="en-US" sz="1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8186416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535" y="2708920"/>
            <a:ext cx="8505945"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برداشت پول ازحسابی که مال مردم </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بوده</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 همسرم چند سال قبل مدیر مجتمع آپارتمانی بود که ساکنین هزینه های شارژ ساختمان را به یکی از حساب های همسرم واریز می کردند. چند بار اشتباهی حدود صد هزار تومان برداشت کردم. آیا می توان مبلغ مذکور، به عنوان رد مظالم پرداخت؟                                                                                                  ج) اگر پول متعلق به دیگران بوده است، باید به صاحبانش برگردانید و مشمول رد مظالم نمی شود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p>
        </p:txBody>
      </p:sp>
    </p:spTree>
    <p:extLst>
      <p:ext uri="{BB962C8B-B14F-4D97-AF65-F5344CB8AC3E}">
        <p14:creationId xmlns:p14="http://schemas.microsoft.com/office/powerpoint/2010/main" val="21358411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535" y="2708920"/>
            <a:ext cx="8505945"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خرید اشیاء باصدقه بااذن </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فقیر</a:t>
            </a:r>
            <a:r>
              <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 </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س)در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پاسخ رد مظالم گفته اید: فقط پول را باید به دست فقیر برسانید، مگر از خود فقیر اجازه‌ خرید چیزی را گرفته باشید. حال اگر به فقیر بگوییم فلان وسیله مورد نیازتان را خریداری و تحویل می دهم و او هم قبول کند، آیا کفایت می کند؟                                                                                                                ج)در فرض سؤال، باید از فقیر برای قبول صدقه و خرید کالای مورد نیاز او وکالت بگیرید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استفتاء: 1142661تحریر الوسیله، ج2، کتاب اللقطه، القول فی لغة غیر الحیوان، م4</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0119148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535" y="2978950"/>
            <a:ext cx="8505945"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اشیای پیدا شده توسط </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مسافر</a:t>
            </a:r>
            <a:r>
              <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  </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 چند‌ روز پیش انگشتری پیدا کردم و در محل یافت شده نشانی و آدرس و تلفن داده و اعلام کردم، از طرفی مسافر هستم. آیا می توانم قیمت انگشتر را از طرف صاحبش به فقیر صدقه دهم؟  اگر در این بازه زمانی انگشتر در جیبم باشد، آیا وضو و نماز صحیح است؟                                                                           </a:t>
            </a:r>
            <a:r>
              <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اگر قیمت انگشتر به مقدار تقریبی 2/5 گرم نقره یا بیشتر است، باید برای یافتن صاحب آن یک سال اعلان کنید - البته چون مسافر هستید می توانید به دیگران وکالت بدهید که این کار را از طرف شما انجام دهند -؛ و بعد از آن اگر صاحب مال پیدا نشد، می ‌توانید برای خود بردارید به قصد این که هر وقت صاحبش پیدا شد عوض آن را به او بدهید، یا برای او نگهداری کنید که هر وقت پیدا شد به او بدهید، ولی احتیاط مستحب آن است که از طرف صاحبش صدقه بدهید. و اگر در بین سالی که اعلان می کنید از پیدا شدن صاحب مال ناامید شوید، احتیاط واجب است که آن را صدقه بدهید</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و اگر به وظیفه درست عمل کنید، بودن آن در جیب شما اشکالی ندارد، در هر حال در صورتی که در جیبتان باشد، نماز و وضو صحیح است</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r>
              <a:rPr lang="ar-SA"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a:t>
            </a:r>
            <a:r>
              <a:rPr lang="ar-SA"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استفتاء: 1123133توضيح المسائل امام خمینی/ احکام مالی که انسان آن را پیدا می کند/م 2564 و </a:t>
            </a:r>
            <a:r>
              <a:rPr lang="ar-SA"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2565</a:t>
            </a:r>
            <a:r>
              <a:rPr lang="fa-IR"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endParaRPr lang="en-US"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277378254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505" y="2663915"/>
            <a:ext cx="8820980"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ردمظالم وجبران کاهش ارزش </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پول</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mn-ea"/>
                <a:cs typeface="IranNastaliq" panose="02020505000000020003" pitchFamily="18" charset="0"/>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س)چند سال قبل از افراد مختلف مبالغی دریافت کرده ام که امکان دسترسی به صاحبان ندارم. چگونه باید رد مظالم بدهم و آیا مبلغ زمان دریافت یا قیمت روز محاسبه و پرداخت شود؟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اگر امکان دسترسی به صاحب پول مذکور نیست، همان مبلغ را با جبران کاهش ارزش پول از طرف صاحبش به فقیر صدقه بدهید. برای تعیین مقدار کاهش ارزش پول در این مدت، می توانید نرخ تورم را از سایت بانک مرکزی دریافت کنید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س)آیا می توان آنها را در طرح خوداشتغالی نیازمندان مناطق محروم، هزینه کرد؟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می توانید پول را به فقیر بپردازید، اگرچه فقیر آن را در مورد خود اشتغالیِ در حد شأنش، استفاده کند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1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استفتاء: 1118825تحریر الوسیلة، ج2، لقطه غیر حیوان، م 39 </a:t>
            </a:r>
            <a:r>
              <a:rPr lang="fa-IR" sz="1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endParaRPr lang="en-US" sz="1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72588615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1550" y="998730"/>
            <a:ext cx="7560840" cy="1107996"/>
          </a:xfrm>
          <a:prstGeom prst="rect">
            <a:avLst/>
          </a:prstGeom>
        </p:spPr>
        <p:txBody>
          <a:bodyPr wrap="square">
            <a:spAutoFit/>
          </a:bodyPr>
          <a:lstStyle/>
          <a:p>
            <a:pPr algn="ctr" rtl="1">
              <a:lnSpc>
                <a:spcPct val="150000"/>
              </a:lnSpc>
            </a:pPr>
            <a:r>
              <a:rPr lang="fa-IR"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احکام فردی عبادی</a:t>
            </a:r>
            <a:endParaRPr lang="fa-IR"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2646510871"/>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6615" y="2663915"/>
            <a:ext cx="7470830"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 آیا می توان از طرف میت، نیت رد مظالم نمود و مبالغی را به فقرا یا ایتام پرداخت کرد؟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اشکالی ندارد و احتیاط مستحب اجازه گرفتن از حاکم شرع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استفتاء: 1115398؛تحریرالوسیله، کتاب اللقطة، القول فی لقطة غیر الحیوان، م. 31 و 32؛ همسان سازی 14 </a:t>
            </a: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و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مکاسب محرمه؛ درس: 565</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 آیا می توان رد مظالم را به گروه های خیریه تحویل داد؟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اگر می دانید که آن مبلغ را به فقیر می دهند، مانعی ندارد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r>
              <a:rPr lang="en-US" dirty="0"/>
              <a:t/>
            </a:r>
            <a:br>
              <a:rPr lang="en-US" dirty="0"/>
            </a:b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استفتاء: 1088415استفتائات امام قدس سره مسائل متفرقه م22 ببعد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70259961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510" y="3654025"/>
            <a:ext cx="8820980"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س)اگر در جایی اشیاء یا پول هایی پیدا شود، چه وظیفه ای داریم؟  </a:t>
            </a:r>
            <a:r>
              <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تا زمانی که اشیاء گمشده را برنداشته اید وظیفه ای ندارید ولی اگر بردارید، باید تا یک سال اعلام کنید و اگر از پیدا کردن صاحب آن مأیوس شوید، می توانید از طرف صاحبش به فقیر صدقه بدهید</a:t>
            </a:r>
            <a:r>
              <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br>
              <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استفتاء: 1078032تحریر الوسیله، کتاب اللقطة، القول فی لقطة غیر الحیوان، م 6</a:t>
            </a:r>
            <a:r>
              <a:rPr lang="en-US" dirty="0"/>
              <a:t/>
            </a:r>
            <a:br>
              <a:rPr lang="en-US" dirty="0"/>
            </a:br>
            <a:r>
              <a:rPr lang="en-US" sz="6000" b="1" dirty="0"/>
              <a:t> </a:t>
            </a:r>
            <a:endParaRPr lang="en-US" sz="6000" dirty="0"/>
          </a:p>
        </p:txBody>
      </p:sp>
    </p:spTree>
    <p:extLst>
      <p:ext uri="{BB962C8B-B14F-4D97-AF65-F5344CB8AC3E}">
        <p14:creationId xmlns:p14="http://schemas.microsoft.com/office/powerpoint/2010/main" val="159008107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510" y="3203975"/>
            <a:ext cx="8820980"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س)آیا سیگار مالیّت دارد؟ آیا سیگار پیدا شده، باید صدقه بدهند؟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ج)سیگار مالیّت دارد و باید بر اساس احکام مالی که پیدا شده است، عمل شود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استفتاء: </a:t>
            </a: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855735</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س)در گذشته به چند نفر مبلغی بدهکار بودم</a:t>
            </a:r>
            <a:r>
              <a:rPr lang="ar-SA" sz="5400" dirty="0"/>
              <a:t>.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اکنون میزان بدهی و افراد طلبکار را به خاطر ندارم. تکلیف چیست؟                                                                                                                                ج)در فرض سؤال هر مقدار که اطمینان به بدهی دارید به عنوان ردّ مظالم از طرف صاحبانشان به فقیر متدین و عفیف صدقه دهید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استفتاء: 853266اجوبه 1020 و استفتاءات (امام خمينى)، ج‌3، ص: 576 سوال 21 و 23</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51126404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505" y="2663915"/>
            <a:ext cx="8820980"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س)چند سال قبل از مغازه ای جنسی خریداری کردم و پول آن را فراموش کرده و نپرداختم. سوار تاکسی شدم در بین راه پول را به راننده سپردم تا به مغازه دار تحویل دهد. شک دارم که آیا راننده پول را تحویل داده یا نه. تکلیف چیست؟                                                                                                                       ج)اگر اطمینان به ادا شدن دین ندارید، باید از هر طریق ممکن آن را ادا کنید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استفتاء: 852489استفاده از دروس خارج فقه، المسالة الثامنة و العشرون: الجوائز السلطان جلسه 607، 1392/11/29</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32332948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505" y="2663915"/>
            <a:ext cx="8820980"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س)اگر مبلغی به حساب واریز شود و واریز کننده هم معلوم نباشد و یا بدانیم واریز مبلغ مذکور بخاطر اشکال بانکی است، تکلیف چیست؟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ج)در هر صورت اگر اطمینان دارید مبلغ مذکور متعلق به شما نیست، حق استفاده از آن را ندارید و باید به صاحبش برگردانید و اگر از دسترسی به مالک مأیوس هستید از جانب او به فقیر متدین صدقه بدهید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استفتاء: 849203اجوبه 1020 و تحریر، کتاب الخمس، م 29</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8308132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505" y="2663915"/>
            <a:ext cx="8820980"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س)در سرویس بهداشتی مبلغی پیدا کردم. شک دارم که متعلق به خودم است یا نه؛ از ساکنین محدوده خوابگاه دانشجویی پرسیدم ولی صاحب آن پیدا نشد. تکلیف چیست؟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ج)اگر ساکنان خوابگاه مالک پول مذکور را نشناسند و فرد دیگری غیر از افرادی که از آنها سوال کرده اید به آنجا رفت و آمد نمی کند، می توانید آن را بردارید ولی اگر دیگران هر چند به صورت اتفاقی از سرویس بهداشتی استفاده می کنند بنا بر احتیاط واجب بر طبق احکام" لقطه "عمل کنید یعنی در صورت یأس از پیدا شدن صاحبش آن را به فقیر متدین بدهید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استفتاء: 848092اجوبه 1020 و تحرير الوسيلة؛ لقطه غیر حیوان؛ م 33</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210147561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767" y="2528900"/>
            <a:ext cx="8639723"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س1) اگر در مسجد کفش کسی با کفش ما عوض شود، آیا می‌توان کفش دیگری را پوشید؟</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س2)اگر شک داشته باشیم کفش جا مانده در مسجد متعلق به کسی است که کفش را به اشتباه پوشیده، آیا می توان کفش جا مانده را پوشید؟</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ج1) اگر بدانید آنچه که برداشته اید مال کسی است که کفش شما را برده است، بعد از فحص و</a:t>
            </a:r>
            <a:r>
              <a:rPr lang="ar-SA" sz="4000" dirty="0"/>
              <a:t>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یأس از یافتن صاحبش می توانید در آن تصرف نمایید، بلکه به عنوان تقاصّ از مال خود، آن را تملک نمایید؛ البته اگر آنچه که موجود است از آنچه که برده شده بهتر باشد، باید تفاوت، ملاحظه شود، و مقدار تفاوت را بعد از یأس از صاحب کفشی که باقی مانده، صدقه بدهید</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b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ج2) اگر ندانید آنچه که باقی مانده مال کسی است که کفش شما را برده یا مال دیگری است باید با آن معامله مجهول المالک نمایید؛ پس باید از صاحب آن تفحص کنید و در صورت یأس از یافتن او، آن را صدقه بدهید، بلکه در جایی هم که بدانید آنچه که موجود است مال گیرنده است لیکن ندانید که او عمداً عوض کرده است احتیاط مستحب همین حکم مجهول المالک است</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1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a:t>
            </a:r>
            <a:r>
              <a:rPr lang="ar-SA" sz="1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استفتاء: 811252تحریر الوسیله کتاب لقطه غیر حیوان مساله 39 و توضیح المسائل امام، م 2581</a:t>
            </a:r>
            <a:endParaRPr lang="en-US" sz="1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9601432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505" y="2663915"/>
            <a:ext cx="8820980"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س)اگر انسان شیء پیدا شده را برداشت و بلافاصله در جایش گذاشت، آیا احکام لقطه را دارد؟</a:t>
            </a:r>
            <a:r>
              <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ج)در فرض سوال اگر انسان شئ پیدا شده را بردارد احکام لقطه بار می شود ولی اگر با دست و یا پا به کناری بیندازد حکم لقطه را ندارد</a:t>
            </a:r>
            <a:r>
              <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a:t>
            </a:r>
            <a:r>
              <a:rPr lang="ar-SA"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استفتاء: 811250تحریر، القول فی لقطة غیر الحیوان، م3 و توضیح المسائل امام، م 2565</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401730487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505" y="2663915"/>
            <a:ext cx="8820980"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س)فردی در جوانی بدون دعوت به مجالس عروسی رفته و از غذا، میوه شیرینی جات و...آنان استفاده کرده است. اکنون صاحبان آنها را نمی شناسد و یا شرم و حیاء مانع طلب رضایت و حلالیت از آنان می شود. چگونه جبران و رد مظالم کند؟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ج)اگر فرد مذکور دسترسی به صاحبان آن غذاها ندارد باید پول آن را از طرف صاحب غذا به فقیر متدین و عفیف بدهد و مستحب است با اجازه حاکم شرع باشد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استفتاء: 790938تحریر الوسیله کتاب الخمس مساله 29 و اجوبه، س 1020</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32307708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505" y="2663915"/>
            <a:ext cx="8820980"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س)از وای فای چند نفر بدون اجازه استفاده کرده ام. به خاطر حفظ آبرو جهت جلب رضایت آنها شرم و حیا دارم. آیا می توان معادل اینترنت مصرف شده، پول آن را به فقیر بدهم؟</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ج)اگر مالکان آنها را می شناسید باید مبلغ استفاده شده را ولو به طور غیر مستقیم به آنها بدهید و یا اینکه رضایت آنها را بدست آورید و پرداخت صدقه از طرف آنها کفایت نمی کند؛ ضمناً توبه از این گناه نیز لازم است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شماره استفتاء: 777950تحریر، کتاب الغصب، م1 و 3</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9109234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6535" y="233264"/>
            <a:ext cx="8640960" cy="66247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pPr>
            <a:r>
              <a:rPr lang="fa-IR" sz="3600" b="1" cap="all" dirty="0" smtClean="0">
                <a:ln w="0"/>
                <a:solidFill>
                  <a:srgbClr val="7030A0"/>
                </a:solidFill>
                <a:latin typeface="IranNastaliq" panose="02020505000000020003" pitchFamily="18" charset="0"/>
                <a:cs typeface="IranNastaliq" panose="02020505000000020003" pitchFamily="18" charset="0"/>
              </a:rPr>
              <a:t>فصل اول:</a:t>
            </a:r>
            <a:r>
              <a:rPr lang="fa-IR" sz="4000" b="1" cap="all" dirty="0" smtClean="0">
                <a:ln w="0"/>
                <a:solidFill>
                  <a:srgbClr val="7030A0"/>
                </a:solidFill>
                <a:latin typeface="IranNastaliq" panose="02020505000000020003" pitchFamily="18" charset="0"/>
                <a:cs typeface="IranNastaliq" panose="02020505000000020003" pitchFamily="18" charset="0"/>
              </a:rPr>
              <a:t>تقلید</a:t>
            </a:r>
            <a:endParaRPr lang="en-US" sz="4000" b="1" cap="all" dirty="0">
              <a:ln w="0"/>
              <a:solidFill>
                <a:srgbClr val="7030A0"/>
              </a:solidFill>
              <a:latin typeface="IranNastaliq" panose="02020505000000020003" pitchFamily="18" charset="0"/>
              <a:cs typeface="IranNastaliq" panose="02020505000000020003" pitchFamily="18" charset="0"/>
            </a:endParaRPr>
          </a:p>
          <a:p>
            <a:pPr algn="ctr" rtl="1">
              <a:lnSpc>
                <a:spcPct val="150000"/>
              </a:lnSpc>
            </a:pPr>
            <a:r>
              <a:rPr lang="fa-IR" sz="2400" b="1" cap="all" dirty="0">
                <a:ln w="0"/>
                <a:solidFill>
                  <a:srgbClr val="7030A0"/>
                </a:solidFill>
                <a:cs typeface="B Nazanin" pitchFamily="2" charset="-78"/>
              </a:rPr>
              <a:t>س1 )آیا تقلید ابتدایی از میّت جایز است؟</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ج. در تقلید ابتدایی، احتیاط در تقلید از مجتهد زنده و اعلم نباید ترک شود</a:t>
            </a:r>
            <a:r>
              <a:rPr lang="en-US" sz="2400" b="1" cap="all" dirty="0">
                <a:ln w="0"/>
                <a:solidFill>
                  <a:srgbClr val="7030A0"/>
                </a:solidFill>
                <a:cs typeface="B Nazanin" pitchFamily="2" charset="-78"/>
              </a:rPr>
              <a:t>.</a:t>
            </a:r>
            <a:r>
              <a:rPr lang="fa-IR" sz="2400" b="1" cap="all" dirty="0">
                <a:ln w="0"/>
                <a:solidFill>
                  <a:srgbClr val="7030A0"/>
                </a:solidFill>
                <a:cs typeface="B Nazanin" pitchFamily="2" charset="-78"/>
              </a:rPr>
              <a:t>(اجوبه،س۲۲.)</a:t>
            </a:r>
            <a:endParaRPr lang="en-US" sz="2400" b="1" cap="all" dirty="0">
              <a:ln w="0"/>
              <a:solidFill>
                <a:srgbClr val="7030A0"/>
              </a:solidFill>
              <a:cs typeface="B Nazanin" pitchFamily="2" charset="-78"/>
            </a:endParaRPr>
          </a:p>
          <a:p>
            <a:pPr algn="ctr" rtl="1">
              <a:lnSpc>
                <a:spcPct val="150000"/>
              </a:lnSpc>
            </a:pPr>
            <a:r>
              <a:rPr lang="en-US" sz="2400" b="1" cap="all" dirty="0">
                <a:ln w="0"/>
                <a:solidFill>
                  <a:srgbClr val="7030A0"/>
                </a:solidFill>
                <a:cs typeface="B Nazanin" pitchFamily="2" charset="-78"/>
              </a:rPr>
              <a:t> </a:t>
            </a:r>
          </a:p>
          <a:p>
            <a:pPr algn="ctr" rtl="1">
              <a:lnSpc>
                <a:spcPct val="150000"/>
              </a:lnSpc>
            </a:pPr>
            <a:r>
              <a:rPr lang="fa-IR" sz="2400" b="1" cap="all" dirty="0">
                <a:ln w="0"/>
                <a:solidFill>
                  <a:srgbClr val="7030A0"/>
                </a:solidFill>
                <a:cs typeface="B Nazanin" pitchFamily="2" charset="-78"/>
              </a:rPr>
              <a:t>س 2) آیا تغییر مرجع تقلید جایز است؟</a:t>
            </a:r>
            <a:endParaRPr lang="en-US" sz="2400" b="1" cap="all" dirty="0">
              <a:ln w="0"/>
              <a:solidFill>
                <a:srgbClr val="7030A0"/>
              </a:solidFill>
              <a:cs typeface="B Nazanin" pitchFamily="2" charset="-78"/>
            </a:endParaRPr>
          </a:p>
          <a:p>
            <a:pPr algn="ctr" rtl="1">
              <a:lnSpc>
                <a:spcPct val="150000"/>
              </a:lnSpc>
            </a:pPr>
            <a:r>
              <a:rPr lang="fa-IR" sz="2400" b="1" cap="all" dirty="0">
                <a:ln w="0"/>
                <a:solidFill>
                  <a:srgbClr val="7030A0"/>
                </a:solidFill>
                <a:cs typeface="B Nazanin" pitchFamily="2" charset="-78"/>
              </a:rPr>
              <a:t>ج. عدول از مجتهد زنده، به مجتهد زنده دیگر بنا بر احتیاط واجب جایز نیست مگر این که اعلم یا محتمل الاعلمیه </a:t>
            </a:r>
            <a:r>
              <a:rPr lang="fa-IR" b="1" dirty="0"/>
              <a:t>باشد</a:t>
            </a:r>
            <a:r>
              <a:rPr lang="en-US" b="1" dirty="0"/>
              <a:t>.</a:t>
            </a:r>
            <a:r>
              <a:rPr lang="fa-IR" b="1" dirty="0"/>
              <a:t>(همان،س۳۱.)</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498200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500" y="188640"/>
            <a:ext cx="8820980" cy="618630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مصرف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:مصرف «رد مظالم» منحصر است به «فقرای شیعه»؛ بنابراین، صرف آن در امور خيريه مانند پل‌سازى و مسجد و نظایر اين‌ها جايز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به واجب‌النفقه نمی‌توان رد مظالم داد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قائم‌مقام شدن ورثه مدتها پیگیری کردومتوجه طرف مرده باید به ورثه مراجعه ودرصورت نشناختن ردمظالم</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سید و غیرسید: رد مظالم به سید اشکال ندارد، اما بنابر احتیاط مستحب به فقیر سیّد ندهید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اجازه مجتهد جامع الشرایط:رد مظالم، تصرف در مال «مجهول المالک» به شمار می‌رود و بنابراحتیاط اذن لازم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اگر مالک پیداشد ومالش راخواست بر کسی که رد مظالم نموده، واجب می‌باشد تا مال وی را بپردازد.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97286608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1549" y="593685"/>
            <a:ext cx="8415935" cy="5032147"/>
          </a:xfrm>
          <a:prstGeom prst="rect">
            <a:avLst/>
          </a:prstGeom>
        </p:spPr>
        <p:txBody>
          <a:bodyPr wrap="square">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دوران کودکی:اگر شخصی در دوران کودکی، مالی را از دیگری تلف کرده، ضمان و بدهی از او مرتفع نمی‌گردد. </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وجوب و استحباب:بایقین ، رد مظالم واجب وبا احتمال مستحب  است؛  </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غیر مال: مظالم غیر مالی ، مانند این‌که:  1- آبروی دیگری را برده یا غیبت کرده ویا  مانع استراحت او شده است.</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یا کتاب یا مقاله‌ای را که از دیگری بوده، به نام خود چاپ کرده است.</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اگر کسب رضایت از صاحب حق، ممکن است و سبب فتنه نمی‌گردد، اقدام به طلب حلیت کند و خود را از حق الناس برهاند و چنان‌چه ممکن نیست یا سبب فتنه می‌شود، برای «ذوی الحقوق» طلب مغفرت و آمرزش کند.</a:t>
            </a:r>
          </a:p>
        </p:txBody>
      </p:sp>
    </p:spTree>
    <p:extLst>
      <p:ext uri="{BB962C8B-B14F-4D97-AF65-F5344CB8AC3E}">
        <p14:creationId xmlns:p14="http://schemas.microsoft.com/office/powerpoint/2010/main" val="1391153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36585" y="368660"/>
            <a:ext cx="7740860" cy="4154984"/>
          </a:xfrm>
          <a:prstGeom prst="rect">
            <a:avLst/>
          </a:prstGeom>
        </p:spPr>
        <p:txBody>
          <a:bodyPr wrap="square">
            <a:spAutoFit/>
          </a:bodyPr>
          <a:lstStyle/>
          <a:p>
            <a:pPr algn="ctr" rtl="1">
              <a:lnSpc>
                <a:spcPct val="150000"/>
              </a:lnSpc>
              <a:spcAft>
                <a:spcPts val="0"/>
              </a:spcAft>
            </a:pP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فصل پنجم:</a:t>
            </a:r>
            <a:r>
              <a:rPr lang="ar-SA"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 </a:t>
            </a:r>
            <a:r>
              <a:rPr lang="ar-SA"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امر به معروف و نهی از منکر</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spcAft>
                <a:spcPts val="0"/>
              </a:spcAft>
            </a:pP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spcAft>
                <a:spcPts val="0"/>
              </a:spcAft>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امام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علی علیه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السّلام</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فرمودند: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spcAft>
                <a:spcPts val="0"/>
              </a:spcAft>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مَا أَعْمَالُ الْبِرِّ كُلُّهَا وَ الْجِهَادُ فِي سَبِيلِ اللَّهِ عِنْدَ الْأَمْرِ بِالْمَعْرُوفِ وَ النَّهْيِ عَنْ الْمُنْكَرِ إِلَّا كَنَفْثَةٍ فِي بَحْرٍ لُجِّيٍّ »(نهج البلاغه،حکمت 374)</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spcAft>
                <a:spcPts val="0"/>
              </a:spcAft>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تمامی اعمال و کارها حتی جهاد در راه خدا در برابر امر به معرف و نهی از منکر مانند قطره ای در مقابل یک دریای بزرگ و پهناور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en-US" b="1" dirty="0">
                <a:latin typeface="Calibri" panose="020F0502020204030204" pitchFamily="34" charset="0"/>
                <a:ea typeface="Calibri" panose="020F0502020204030204" pitchFamily="34" charset="0"/>
                <a:cs typeface="B Nazanin" panose="00000400000000000000" pitchFamily="2" charset="-78"/>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214622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6536" y="548680"/>
            <a:ext cx="8595954" cy="5632311"/>
          </a:xfrm>
          <a:prstGeom prst="rect">
            <a:avLst/>
          </a:prstGeom>
        </p:spPr>
        <p:txBody>
          <a:bodyPr wrap="square">
            <a:spAutoFit/>
          </a:bodyPr>
          <a:lstStyle/>
          <a:p>
            <a:pPr algn="ctr" rtl="1">
              <a:lnSpc>
                <a:spcPct val="150000"/>
              </a:lnSpc>
              <a:spcAft>
                <a:spcPts val="0"/>
              </a:spcAft>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 امر ونهیی که  مستلزم بی آبرویی گناهکارشود،درصورت مراعات شرایط وآداب آن ،جایزاست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spcAft>
                <a:spcPts val="0"/>
              </a:spcAft>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اگر امر به معروف و نهی از منکر مستلزم بی آبرویی  تارک واجبات وفاعل منکرات ، ویا موجب کاسته شدن احترام او در برابر مردم گردد،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spcAft>
                <a:spcPts val="0"/>
              </a:spcAft>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در امر به معروف و نهی از منکر، شرایط و آداب آن رعایت شود و از حدود آن تجاوز نشود، اشکال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spcAft>
                <a:spcPts val="0"/>
              </a:spcAft>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2)وظیفه مردم درامر به معروف و نهی از منکر،اکتفابه مرحله زبانی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spcAft>
                <a:spcPts val="0"/>
              </a:spcAft>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س)مردم دربرابرمنکرات تاچه مرحله ای تکلیف دارند؟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spcAft>
                <a:spcPts val="0"/>
              </a:spcAft>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 وظیفه مردم در امر به معروف و نهی از منکر در نظام جمهوری اسلامی، اکتفا به امر به معروف و نهی از منکر زبانی است، و مراتب دیگر آن بر عهده مسئولین است.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65113710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41529" y="88178"/>
            <a:ext cx="8685965" cy="64633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3)ضرورت اذن حاکم ومسئولین ذی ربط درامر به معروف و نهی از منکر عملی</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آیا در مواردی که راه جلوگیری از وقوع منکر متوقف بر چیزی بیشتر از امر و نهی زبانی باشد،تکلیف چیست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 مواردی که امر به معروف و نهی از منکر متوقف بر چیزی بیشتر از امر و نهی زبانی باشد، اگر در سرزمینی باشد که دارای نظام و حکومت اسلامی است و به این فریضه اسلامی اهمیت داده می شود، احتیاج به اذن حاکم و مسئولین ذیربط و پلیس محلی و دادگاه های صالح دارد</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4)جواز دخالت  فوری ومستقیم به منظور حفظ نفس محترمه و جلوگیری از وقوع قتل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اگر حفظ نفس محترمه و جلوگیری از وقوع قتل، مستلزم دخالت فوری و مستقیم باشد ، آیا در این موارد هم اذن حاکم شرط است؟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ج)دراین صورت،دخالت فوری ومستقیم جایز بلکه شرعاً از باب وجوب حفظ جان نفس محترمه واجب است.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164140107"/>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25">
                                            <p:txEl>
                                              <p:pRg st="0" end="0"/>
                                            </p:txEl>
                                          </p:spTgt>
                                        </p:tgtEl>
                                        <p:attrNameLst>
                                          <p:attrName>style.visibility</p:attrName>
                                        </p:attrNameLst>
                                      </p:cBhvr>
                                      <p:to>
                                        <p:strVal val="visible"/>
                                      </p:to>
                                    </p:set>
                                    <p:animEffect transition="in" filter="wipe(down)">
                                      <p:cBhvr>
                                        <p:cTn id="7" dur="580">
                                          <p:stCondLst>
                                            <p:cond delay="0"/>
                                          </p:stCondLst>
                                        </p:cTn>
                                        <p:tgtEl>
                                          <p:spTgt spid="1025">
                                            <p:txEl>
                                              <p:pRg st="0" end="0"/>
                                            </p:txEl>
                                          </p:spTgt>
                                        </p:tgtEl>
                                      </p:cBhvr>
                                    </p:animEffect>
                                    <p:anim calcmode="lin" valueType="num">
                                      <p:cBhvr>
                                        <p:cTn id="8" dur="1822" tmFilter="0,0; 0.14,0.36; 0.43,0.73; 0.71,0.91; 1.0,1.0">
                                          <p:stCondLst>
                                            <p:cond delay="0"/>
                                          </p:stCondLst>
                                        </p:cTn>
                                        <p:tgtEl>
                                          <p:spTgt spid="102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5">
                                            <p:txEl>
                                              <p:pRg st="0" end="0"/>
                                            </p:txEl>
                                          </p:spTgt>
                                        </p:tgtEl>
                                      </p:cBhvr>
                                      <p:to x="100000" y="60000"/>
                                    </p:animScale>
                                    <p:animScale>
                                      <p:cBhvr>
                                        <p:cTn id="14" dur="166" decel="50000">
                                          <p:stCondLst>
                                            <p:cond delay="676"/>
                                          </p:stCondLst>
                                        </p:cTn>
                                        <p:tgtEl>
                                          <p:spTgt spid="1025">
                                            <p:txEl>
                                              <p:pRg st="0" end="0"/>
                                            </p:txEl>
                                          </p:spTgt>
                                        </p:tgtEl>
                                      </p:cBhvr>
                                      <p:to x="100000" y="100000"/>
                                    </p:animScale>
                                    <p:animScale>
                                      <p:cBhvr>
                                        <p:cTn id="15" dur="26">
                                          <p:stCondLst>
                                            <p:cond delay="1312"/>
                                          </p:stCondLst>
                                        </p:cTn>
                                        <p:tgtEl>
                                          <p:spTgt spid="1025">
                                            <p:txEl>
                                              <p:pRg st="0" end="0"/>
                                            </p:txEl>
                                          </p:spTgt>
                                        </p:tgtEl>
                                      </p:cBhvr>
                                      <p:to x="100000" y="80000"/>
                                    </p:animScale>
                                    <p:animScale>
                                      <p:cBhvr>
                                        <p:cTn id="16" dur="166" decel="50000">
                                          <p:stCondLst>
                                            <p:cond delay="1338"/>
                                          </p:stCondLst>
                                        </p:cTn>
                                        <p:tgtEl>
                                          <p:spTgt spid="1025">
                                            <p:txEl>
                                              <p:pRg st="0" end="0"/>
                                            </p:txEl>
                                          </p:spTgt>
                                        </p:tgtEl>
                                      </p:cBhvr>
                                      <p:to x="100000" y="100000"/>
                                    </p:animScale>
                                    <p:animScale>
                                      <p:cBhvr>
                                        <p:cTn id="17" dur="26">
                                          <p:stCondLst>
                                            <p:cond delay="1642"/>
                                          </p:stCondLst>
                                        </p:cTn>
                                        <p:tgtEl>
                                          <p:spTgt spid="1025">
                                            <p:txEl>
                                              <p:pRg st="0" end="0"/>
                                            </p:txEl>
                                          </p:spTgt>
                                        </p:tgtEl>
                                      </p:cBhvr>
                                      <p:to x="100000" y="90000"/>
                                    </p:animScale>
                                    <p:animScale>
                                      <p:cBhvr>
                                        <p:cTn id="18" dur="166" decel="50000">
                                          <p:stCondLst>
                                            <p:cond delay="1668"/>
                                          </p:stCondLst>
                                        </p:cTn>
                                        <p:tgtEl>
                                          <p:spTgt spid="1025">
                                            <p:txEl>
                                              <p:pRg st="0" end="0"/>
                                            </p:txEl>
                                          </p:spTgt>
                                        </p:tgtEl>
                                      </p:cBhvr>
                                      <p:to x="100000" y="100000"/>
                                    </p:animScale>
                                    <p:animScale>
                                      <p:cBhvr>
                                        <p:cTn id="19" dur="26">
                                          <p:stCondLst>
                                            <p:cond delay="1808"/>
                                          </p:stCondLst>
                                        </p:cTn>
                                        <p:tgtEl>
                                          <p:spTgt spid="1025">
                                            <p:txEl>
                                              <p:pRg st="0" end="0"/>
                                            </p:txEl>
                                          </p:spTgt>
                                        </p:tgtEl>
                                      </p:cBhvr>
                                      <p:to x="100000" y="95000"/>
                                    </p:animScale>
                                    <p:animScale>
                                      <p:cBhvr>
                                        <p:cTn id="20" dur="166" decel="50000">
                                          <p:stCondLst>
                                            <p:cond delay="1834"/>
                                          </p:stCondLst>
                                        </p:cTn>
                                        <p:tgtEl>
                                          <p:spTgt spid="102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025">
                                            <p:txEl>
                                              <p:pRg st="1" end="1"/>
                                            </p:txEl>
                                          </p:spTgt>
                                        </p:tgtEl>
                                        <p:attrNameLst>
                                          <p:attrName>style.visibility</p:attrName>
                                        </p:attrNameLst>
                                      </p:cBhvr>
                                      <p:to>
                                        <p:strVal val="visible"/>
                                      </p:to>
                                    </p:set>
                                    <p:animEffect transition="in" filter="wipe(down)">
                                      <p:cBhvr>
                                        <p:cTn id="25" dur="580">
                                          <p:stCondLst>
                                            <p:cond delay="0"/>
                                          </p:stCondLst>
                                        </p:cTn>
                                        <p:tgtEl>
                                          <p:spTgt spid="1025">
                                            <p:txEl>
                                              <p:pRg st="1" end="1"/>
                                            </p:txEl>
                                          </p:spTgt>
                                        </p:tgtEl>
                                      </p:cBhvr>
                                    </p:animEffect>
                                    <p:anim calcmode="lin" valueType="num">
                                      <p:cBhvr>
                                        <p:cTn id="26" dur="1822" tmFilter="0,0; 0.14,0.36; 0.43,0.73; 0.71,0.91; 1.0,1.0">
                                          <p:stCondLst>
                                            <p:cond delay="0"/>
                                          </p:stCondLst>
                                        </p:cTn>
                                        <p:tgtEl>
                                          <p:spTgt spid="1025">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25">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25">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25">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25">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1025">
                                            <p:txEl>
                                              <p:pRg st="1" end="1"/>
                                            </p:txEl>
                                          </p:spTgt>
                                        </p:tgtEl>
                                      </p:cBhvr>
                                      <p:to x="100000" y="60000"/>
                                    </p:animScale>
                                    <p:animScale>
                                      <p:cBhvr>
                                        <p:cTn id="32" dur="166" decel="50000">
                                          <p:stCondLst>
                                            <p:cond delay="676"/>
                                          </p:stCondLst>
                                        </p:cTn>
                                        <p:tgtEl>
                                          <p:spTgt spid="1025">
                                            <p:txEl>
                                              <p:pRg st="1" end="1"/>
                                            </p:txEl>
                                          </p:spTgt>
                                        </p:tgtEl>
                                      </p:cBhvr>
                                      <p:to x="100000" y="100000"/>
                                    </p:animScale>
                                    <p:animScale>
                                      <p:cBhvr>
                                        <p:cTn id="33" dur="26">
                                          <p:stCondLst>
                                            <p:cond delay="1312"/>
                                          </p:stCondLst>
                                        </p:cTn>
                                        <p:tgtEl>
                                          <p:spTgt spid="1025">
                                            <p:txEl>
                                              <p:pRg st="1" end="1"/>
                                            </p:txEl>
                                          </p:spTgt>
                                        </p:tgtEl>
                                      </p:cBhvr>
                                      <p:to x="100000" y="80000"/>
                                    </p:animScale>
                                    <p:animScale>
                                      <p:cBhvr>
                                        <p:cTn id="34" dur="166" decel="50000">
                                          <p:stCondLst>
                                            <p:cond delay="1338"/>
                                          </p:stCondLst>
                                        </p:cTn>
                                        <p:tgtEl>
                                          <p:spTgt spid="1025">
                                            <p:txEl>
                                              <p:pRg st="1" end="1"/>
                                            </p:txEl>
                                          </p:spTgt>
                                        </p:tgtEl>
                                      </p:cBhvr>
                                      <p:to x="100000" y="100000"/>
                                    </p:animScale>
                                    <p:animScale>
                                      <p:cBhvr>
                                        <p:cTn id="35" dur="26">
                                          <p:stCondLst>
                                            <p:cond delay="1642"/>
                                          </p:stCondLst>
                                        </p:cTn>
                                        <p:tgtEl>
                                          <p:spTgt spid="1025">
                                            <p:txEl>
                                              <p:pRg st="1" end="1"/>
                                            </p:txEl>
                                          </p:spTgt>
                                        </p:tgtEl>
                                      </p:cBhvr>
                                      <p:to x="100000" y="90000"/>
                                    </p:animScale>
                                    <p:animScale>
                                      <p:cBhvr>
                                        <p:cTn id="36" dur="166" decel="50000">
                                          <p:stCondLst>
                                            <p:cond delay="1668"/>
                                          </p:stCondLst>
                                        </p:cTn>
                                        <p:tgtEl>
                                          <p:spTgt spid="1025">
                                            <p:txEl>
                                              <p:pRg st="1" end="1"/>
                                            </p:txEl>
                                          </p:spTgt>
                                        </p:tgtEl>
                                      </p:cBhvr>
                                      <p:to x="100000" y="100000"/>
                                    </p:animScale>
                                    <p:animScale>
                                      <p:cBhvr>
                                        <p:cTn id="37" dur="26">
                                          <p:stCondLst>
                                            <p:cond delay="1808"/>
                                          </p:stCondLst>
                                        </p:cTn>
                                        <p:tgtEl>
                                          <p:spTgt spid="1025">
                                            <p:txEl>
                                              <p:pRg st="1" end="1"/>
                                            </p:txEl>
                                          </p:spTgt>
                                        </p:tgtEl>
                                      </p:cBhvr>
                                      <p:to x="100000" y="95000"/>
                                    </p:animScale>
                                    <p:animScale>
                                      <p:cBhvr>
                                        <p:cTn id="38" dur="166" decel="50000">
                                          <p:stCondLst>
                                            <p:cond delay="1834"/>
                                          </p:stCondLst>
                                        </p:cTn>
                                        <p:tgtEl>
                                          <p:spTgt spid="1025">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1025">
                                            <p:txEl>
                                              <p:pRg st="2" end="2"/>
                                            </p:txEl>
                                          </p:spTgt>
                                        </p:tgtEl>
                                        <p:attrNameLst>
                                          <p:attrName>style.visibility</p:attrName>
                                        </p:attrNameLst>
                                      </p:cBhvr>
                                      <p:to>
                                        <p:strVal val="visible"/>
                                      </p:to>
                                    </p:set>
                                    <p:animEffect transition="in" filter="wipe(down)">
                                      <p:cBhvr>
                                        <p:cTn id="43" dur="580">
                                          <p:stCondLst>
                                            <p:cond delay="0"/>
                                          </p:stCondLst>
                                        </p:cTn>
                                        <p:tgtEl>
                                          <p:spTgt spid="1025">
                                            <p:txEl>
                                              <p:pRg st="2" end="2"/>
                                            </p:txEl>
                                          </p:spTgt>
                                        </p:tgtEl>
                                      </p:cBhvr>
                                    </p:animEffect>
                                    <p:anim calcmode="lin" valueType="num">
                                      <p:cBhvr>
                                        <p:cTn id="44" dur="1822" tmFilter="0,0; 0.14,0.36; 0.43,0.73; 0.71,0.91; 1.0,1.0">
                                          <p:stCondLst>
                                            <p:cond delay="0"/>
                                          </p:stCondLst>
                                        </p:cTn>
                                        <p:tgtEl>
                                          <p:spTgt spid="1025">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25">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25">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25">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25">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1025">
                                            <p:txEl>
                                              <p:pRg st="2" end="2"/>
                                            </p:txEl>
                                          </p:spTgt>
                                        </p:tgtEl>
                                      </p:cBhvr>
                                      <p:to x="100000" y="60000"/>
                                    </p:animScale>
                                    <p:animScale>
                                      <p:cBhvr>
                                        <p:cTn id="50" dur="166" decel="50000">
                                          <p:stCondLst>
                                            <p:cond delay="676"/>
                                          </p:stCondLst>
                                        </p:cTn>
                                        <p:tgtEl>
                                          <p:spTgt spid="1025">
                                            <p:txEl>
                                              <p:pRg st="2" end="2"/>
                                            </p:txEl>
                                          </p:spTgt>
                                        </p:tgtEl>
                                      </p:cBhvr>
                                      <p:to x="100000" y="100000"/>
                                    </p:animScale>
                                    <p:animScale>
                                      <p:cBhvr>
                                        <p:cTn id="51" dur="26">
                                          <p:stCondLst>
                                            <p:cond delay="1312"/>
                                          </p:stCondLst>
                                        </p:cTn>
                                        <p:tgtEl>
                                          <p:spTgt spid="1025">
                                            <p:txEl>
                                              <p:pRg st="2" end="2"/>
                                            </p:txEl>
                                          </p:spTgt>
                                        </p:tgtEl>
                                      </p:cBhvr>
                                      <p:to x="100000" y="80000"/>
                                    </p:animScale>
                                    <p:animScale>
                                      <p:cBhvr>
                                        <p:cTn id="52" dur="166" decel="50000">
                                          <p:stCondLst>
                                            <p:cond delay="1338"/>
                                          </p:stCondLst>
                                        </p:cTn>
                                        <p:tgtEl>
                                          <p:spTgt spid="1025">
                                            <p:txEl>
                                              <p:pRg st="2" end="2"/>
                                            </p:txEl>
                                          </p:spTgt>
                                        </p:tgtEl>
                                      </p:cBhvr>
                                      <p:to x="100000" y="100000"/>
                                    </p:animScale>
                                    <p:animScale>
                                      <p:cBhvr>
                                        <p:cTn id="53" dur="26">
                                          <p:stCondLst>
                                            <p:cond delay="1642"/>
                                          </p:stCondLst>
                                        </p:cTn>
                                        <p:tgtEl>
                                          <p:spTgt spid="1025">
                                            <p:txEl>
                                              <p:pRg st="2" end="2"/>
                                            </p:txEl>
                                          </p:spTgt>
                                        </p:tgtEl>
                                      </p:cBhvr>
                                      <p:to x="100000" y="90000"/>
                                    </p:animScale>
                                    <p:animScale>
                                      <p:cBhvr>
                                        <p:cTn id="54" dur="166" decel="50000">
                                          <p:stCondLst>
                                            <p:cond delay="1668"/>
                                          </p:stCondLst>
                                        </p:cTn>
                                        <p:tgtEl>
                                          <p:spTgt spid="1025">
                                            <p:txEl>
                                              <p:pRg st="2" end="2"/>
                                            </p:txEl>
                                          </p:spTgt>
                                        </p:tgtEl>
                                      </p:cBhvr>
                                      <p:to x="100000" y="100000"/>
                                    </p:animScale>
                                    <p:animScale>
                                      <p:cBhvr>
                                        <p:cTn id="55" dur="26">
                                          <p:stCondLst>
                                            <p:cond delay="1808"/>
                                          </p:stCondLst>
                                        </p:cTn>
                                        <p:tgtEl>
                                          <p:spTgt spid="1025">
                                            <p:txEl>
                                              <p:pRg st="2" end="2"/>
                                            </p:txEl>
                                          </p:spTgt>
                                        </p:tgtEl>
                                      </p:cBhvr>
                                      <p:to x="100000" y="95000"/>
                                    </p:animScale>
                                    <p:animScale>
                                      <p:cBhvr>
                                        <p:cTn id="56" dur="166" decel="50000">
                                          <p:stCondLst>
                                            <p:cond delay="1834"/>
                                          </p:stCondLst>
                                        </p:cTn>
                                        <p:tgtEl>
                                          <p:spTgt spid="1025">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1025">
                                            <p:txEl>
                                              <p:pRg st="4" end="4"/>
                                            </p:txEl>
                                          </p:spTgt>
                                        </p:tgtEl>
                                        <p:attrNameLst>
                                          <p:attrName>style.visibility</p:attrName>
                                        </p:attrNameLst>
                                      </p:cBhvr>
                                      <p:to>
                                        <p:strVal val="visible"/>
                                      </p:to>
                                    </p:set>
                                    <p:animEffect transition="in" filter="wipe(down)">
                                      <p:cBhvr>
                                        <p:cTn id="61" dur="580">
                                          <p:stCondLst>
                                            <p:cond delay="0"/>
                                          </p:stCondLst>
                                        </p:cTn>
                                        <p:tgtEl>
                                          <p:spTgt spid="1025">
                                            <p:txEl>
                                              <p:pRg st="4" end="4"/>
                                            </p:txEl>
                                          </p:spTgt>
                                        </p:tgtEl>
                                      </p:cBhvr>
                                    </p:animEffect>
                                    <p:anim calcmode="lin" valueType="num">
                                      <p:cBhvr>
                                        <p:cTn id="62" dur="1822" tmFilter="0,0; 0.14,0.36; 0.43,0.73; 0.71,0.91; 1.0,1.0">
                                          <p:stCondLst>
                                            <p:cond delay="0"/>
                                          </p:stCondLst>
                                        </p:cTn>
                                        <p:tgtEl>
                                          <p:spTgt spid="1025">
                                            <p:txEl>
                                              <p:pRg st="4" end="4"/>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025">
                                            <p:txEl>
                                              <p:pRg st="4" end="4"/>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025">
                                            <p:txEl>
                                              <p:pRg st="4" end="4"/>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025">
                                            <p:txEl>
                                              <p:pRg st="4" end="4"/>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025">
                                            <p:txEl>
                                              <p:pRg st="4" end="4"/>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1025">
                                            <p:txEl>
                                              <p:pRg st="4" end="4"/>
                                            </p:txEl>
                                          </p:spTgt>
                                        </p:tgtEl>
                                      </p:cBhvr>
                                      <p:to x="100000" y="60000"/>
                                    </p:animScale>
                                    <p:animScale>
                                      <p:cBhvr>
                                        <p:cTn id="68" dur="166" decel="50000">
                                          <p:stCondLst>
                                            <p:cond delay="676"/>
                                          </p:stCondLst>
                                        </p:cTn>
                                        <p:tgtEl>
                                          <p:spTgt spid="1025">
                                            <p:txEl>
                                              <p:pRg st="4" end="4"/>
                                            </p:txEl>
                                          </p:spTgt>
                                        </p:tgtEl>
                                      </p:cBhvr>
                                      <p:to x="100000" y="100000"/>
                                    </p:animScale>
                                    <p:animScale>
                                      <p:cBhvr>
                                        <p:cTn id="69" dur="26">
                                          <p:stCondLst>
                                            <p:cond delay="1312"/>
                                          </p:stCondLst>
                                        </p:cTn>
                                        <p:tgtEl>
                                          <p:spTgt spid="1025">
                                            <p:txEl>
                                              <p:pRg st="4" end="4"/>
                                            </p:txEl>
                                          </p:spTgt>
                                        </p:tgtEl>
                                      </p:cBhvr>
                                      <p:to x="100000" y="80000"/>
                                    </p:animScale>
                                    <p:animScale>
                                      <p:cBhvr>
                                        <p:cTn id="70" dur="166" decel="50000">
                                          <p:stCondLst>
                                            <p:cond delay="1338"/>
                                          </p:stCondLst>
                                        </p:cTn>
                                        <p:tgtEl>
                                          <p:spTgt spid="1025">
                                            <p:txEl>
                                              <p:pRg st="4" end="4"/>
                                            </p:txEl>
                                          </p:spTgt>
                                        </p:tgtEl>
                                      </p:cBhvr>
                                      <p:to x="100000" y="100000"/>
                                    </p:animScale>
                                    <p:animScale>
                                      <p:cBhvr>
                                        <p:cTn id="71" dur="26">
                                          <p:stCondLst>
                                            <p:cond delay="1642"/>
                                          </p:stCondLst>
                                        </p:cTn>
                                        <p:tgtEl>
                                          <p:spTgt spid="1025">
                                            <p:txEl>
                                              <p:pRg st="4" end="4"/>
                                            </p:txEl>
                                          </p:spTgt>
                                        </p:tgtEl>
                                      </p:cBhvr>
                                      <p:to x="100000" y="90000"/>
                                    </p:animScale>
                                    <p:animScale>
                                      <p:cBhvr>
                                        <p:cTn id="72" dur="166" decel="50000">
                                          <p:stCondLst>
                                            <p:cond delay="1668"/>
                                          </p:stCondLst>
                                        </p:cTn>
                                        <p:tgtEl>
                                          <p:spTgt spid="1025">
                                            <p:txEl>
                                              <p:pRg st="4" end="4"/>
                                            </p:txEl>
                                          </p:spTgt>
                                        </p:tgtEl>
                                      </p:cBhvr>
                                      <p:to x="100000" y="100000"/>
                                    </p:animScale>
                                    <p:animScale>
                                      <p:cBhvr>
                                        <p:cTn id="73" dur="26">
                                          <p:stCondLst>
                                            <p:cond delay="1808"/>
                                          </p:stCondLst>
                                        </p:cTn>
                                        <p:tgtEl>
                                          <p:spTgt spid="1025">
                                            <p:txEl>
                                              <p:pRg st="4" end="4"/>
                                            </p:txEl>
                                          </p:spTgt>
                                        </p:tgtEl>
                                      </p:cBhvr>
                                      <p:to x="100000" y="95000"/>
                                    </p:animScale>
                                    <p:animScale>
                                      <p:cBhvr>
                                        <p:cTn id="74" dur="166" decel="50000">
                                          <p:stCondLst>
                                            <p:cond delay="1834"/>
                                          </p:stCondLst>
                                        </p:cTn>
                                        <p:tgtEl>
                                          <p:spTgt spid="1025">
                                            <p:txEl>
                                              <p:pRg st="4" end="4"/>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1025">
                                            <p:txEl>
                                              <p:pRg st="5" end="5"/>
                                            </p:txEl>
                                          </p:spTgt>
                                        </p:tgtEl>
                                        <p:attrNameLst>
                                          <p:attrName>style.visibility</p:attrName>
                                        </p:attrNameLst>
                                      </p:cBhvr>
                                      <p:to>
                                        <p:strVal val="visible"/>
                                      </p:to>
                                    </p:set>
                                    <p:animEffect transition="in" filter="wipe(down)">
                                      <p:cBhvr>
                                        <p:cTn id="79" dur="580">
                                          <p:stCondLst>
                                            <p:cond delay="0"/>
                                          </p:stCondLst>
                                        </p:cTn>
                                        <p:tgtEl>
                                          <p:spTgt spid="1025">
                                            <p:txEl>
                                              <p:pRg st="5" end="5"/>
                                            </p:txEl>
                                          </p:spTgt>
                                        </p:tgtEl>
                                      </p:cBhvr>
                                    </p:animEffect>
                                    <p:anim calcmode="lin" valueType="num">
                                      <p:cBhvr>
                                        <p:cTn id="80" dur="1822" tmFilter="0,0; 0.14,0.36; 0.43,0.73; 0.71,0.91; 1.0,1.0">
                                          <p:stCondLst>
                                            <p:cond delay="0"/>
                                          </p:stCondLst>
                                        </p:cTn>
                                        <p:tgtEl>
                                          <p:spTgt spid="1025">
                                            <p:txEl>
                                              <p:pRg st="5" end="5"/>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1025">
                                            <p:txEl>
                                              <p:pRg st="5" end="5"/>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1025">
                                            <p:txEl>
                                              <p:pRg st="5" end="5"/>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1025">
                                            <p:txEl>
                                              <p:pRg st="5" end="5"/>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1025">
                                            <p:txEl>
                                              <p:pRg st="5" end="5"/>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1025">
                                            <p:txEl>
                                              <p:pRg st="5" end="5"/>
                                            </p:txEl>
                                          </p:spTgt>
                                        </p:tgtEl>
                                      </p:cBhvr>
                                      <p:to x="100000" y="60000"/>
                                    </p:animScale>
                                    <p:animScale>
                                      <p:cBhvr>
                                        <p:cTn id="86" dur="166" decel="50000">
                                          <p:stCondLst>
                                            <p:cond delay="676"/>
                                          </p:stCondLst>
                                        </p:cTn>
                                        <p:tgtEl>
                                          <p:spTgt spid="1025">
                                            <p:txEl>
                                              <p:pRg st="5" end="5"/>
                                            </p:txEl>
                                          </p:spTgt>
                                        </p:tgtEl>
                                      </p:cBhvr>
                                      <p:to x="100000" y="100000"/>
                                    </p:animScale>
                                    <p:animScale>
                                      <p:cBhvr>
                                        <p:cTn id="87" dur="26">
                                          <p:stCondLst>
                                            <p:cond delay="1312"/>
                                          </p:stCondLst>
                                        </p:cTn>
                                        <p:tgtEl>
                                          <p:spTgt spid="1025">
                                            <p:txEl>
                                              <p:pRg st="5" end="5"/>
                                            </p:txEl>
                                          </p:spTgt>
                                        </p:tgtEl>
                                      </p:cBhvr>
                                      <p:to x="100000" y="80000"/>
                                    </p:animScale>
                                    <p:animScale>
                                      <p:cBhvr>
                                        <p:cTn id="88" dur="166" decel="50000">
                                          <p:stCondLst>
                                            <p:cond delay="1338"/>
                                          </p:stCondLst>
                                        </p:cTn>
                                        <p:tgtEl>
                                          <p:spTgt spid="1025">
                                            <p:txEl>
                                              <p:pRg st="5" end="5"/>
                                            </p:txEl>
                                          </p:spTgt>
                                        </p:tgtEl>
                                      </p:cBhvr>
                                      <p:to x="100000" y="100000"/>
                                    </p:animScale>
                                    <p:animScale>
                                      <p:cBhvr>
                                        <p:cTn id="89" dur="26">
                                          <p:stCondLst>
                                            <p:cond delay="1642"/>
                                          </p:stCondLst>
                                        </p:cTn>
                                        <p:tgtEl>
                                          <p:spTgt spid="1025">
                                            <p:txEl>
                                              <p:pRg st="5" end="5"/>
                                            </p:txEl>
                                          </p:spTgt>
                                        </p:tgtEl>
                                      </p:cBhvr>
                                      <p:to x="100000" y="90000"/>
                                    </p:animScale>
                                    <p:animScale>
                                      <p:cBhvr>
                                        <p:cTn id="90" dur="166" decel="50000">
                                          <p:stCondLst>
                                            <p:cond delay="1668"/>
                                          </p:stCondLst>
                                        </p:cTn>
                                        <p:tgtEl>
                                          <p:spTgt spid="1025">
                                            <p:txEl>
                                              <p:pRg st="5" end="5"/>
                                            </p:txEl>
                                          </p:spTgt>
                                        </p:tgtEl>
                                      </p:cBhvr>
                                      <p:to x="100000" y="100000"/>
                                    </p:animScale>
                                    <p:animScale>
                                      <p:cBhvr>
                                        <p:cTn id="91" dur="26">
                                          <p:stCondLst>
                                            <p:cond delay="1808"/>
                                          </p:stCondLst>
                                        </p:cTn>
                                        <p:tgtEl>
                                          <p:spTgt spid="1025">
                                            <p:txEl>
                                              <p:pRg st="5" end="5"/>
                                            </p:txEl>
                                          </p:spTgt>
                                        </p:tgtEl>
                                      </p:cBhvr>
                                      <p:to x="100000" y="95000"/>
                                    </p:animScale>
                                    <p:animScale>
                                      <p:cBhvr>
                                        <p:cTn id="92" dur="166" decel="50000">
                                          <p:stCondLst>
                                            <p:cond delay="1834"/>
                                          </p:stCondLst>
                                        </p:cTn>
                                        <p:tgtEl>
                                          <p:spTgt spid="1025">
                                            <p:txEl>
                                              <p:pRg st="5" end="5"/>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1025">
                                            <p:txEl>
                                              <p:pRg st="6" end="6"/>
                                            </p:txEl>
                                          </p:spTgt>
                                        </p:tgtEl>
                                        <p:attrNameLst>
                                          <p:attrName>style.visibility</p:attrName>
                                        </p:attrNameLst>
                                      </p:cBhvr>
                                      <p:to>
                                        <p:strVal val="visible"/>
                                      </p:to>
                                    </p:set>
                                    <p:animEffect transition="in" filter="wipe(down)">
                                      <p:cBhvr>
                                        <p:cTn id="97" dur="580">
                                          <p:stCondLst>
                                            <p:cond delay="0"/>
                                          </p:stCondLst>
                                        </p:cTn>
                                        <p:tgtEl>
                                          <p:spTgt spid="1025">
                                            <p:txEl>
                                              <p:pRg st="6" end="6"/>
                                            </p:txEl>
                                          </p:spTgt>
                                        </p:tgtEl>
                                      </p:cBhvr>
                                    </p:animEffect>
                                    <p:anim calcmode="lin" valueType="num">
                                      <p:cBhvr>
                                        <p:cTn id="98" dur="1822" tmFilter="0,0; 0.14,0.36; 0.43,0.73; 0.71,0.91; 1.0,1.0">
                                          <p:stCondLst>
                                            <p:cond delay="0"/>
                                          </p:stCondLst>
                                        </p:cTn>
                                        <p:tgtEl>
                                          <p:spTgt spid="1025">
                                            <p:txEl>
                                              <p:pRg st="6" end="6"/>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1025">
                                            <p:txEl>
                                              <p:pRg st="6" end="6"/>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1025">
                                            <p:txEl>
                                              <p:pRg st="6" end="6"/>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1025">
                                            <p:txEl>
                                              <p:pRg st="6" end="6"/>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1025">
                                            <p:txEl>
                                              <p:pRg st="6" end="6"/>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1025">
                                            <p:txEl>
                                              <p:pRg st="6" end="6"/>
                                            </p:txEl>
                                          </p:spTgt>
                                        </p:tgtEl>
                                      </p:cBhvr>
                                      <p:to x="100000" y="60000"/>
                                    </p:animScale>
                                    <p:animScale>
                                      <p:cBhvr>
                                        <p:cTn id="104" dur="166" decel="50000">
                                          <p:stCondLst>
                                            <p:cond delay="676"/>
                                          </p:stCondLst>
                                        </p:cTn>
                                        <p:tgtEl>
                                          <p:spTgt spid="1025">
                                            <p:txEl>
                                              <p:pRg st="6" end="6"/>
                                            </p:txEl>
                                          </p:spTgt>
                                        </p:tgtEl>
                                      </p:cBhvr>
                                      <p:to x="100000" y="100000"/>
                                    </p:animScale>
                                    <p:animScale>
                                      <p:cBhvr>
                                        <p:cTn id="105" dur="26">
                                          <p:stCondLst>
                                            <p:cond delay="1312"/>
                                          </p:stCondLst>
                                        </p:cTn>
                                        <p:tgtEl>
                                          <p:spTgt spid="1025">
                                            <p:txEl>
                                              <p:pRg st="6" end="6"/>
                                            </p:txEl>
                                          </p:spTgt>
                                        </p:tgtEl>
                                      </p:cBhvr>
                                      <p:to x="100000" y="80000"/>
                                    </p:animScale>
                                    <p:animScale>
                                      <p:cBhvr>
                                        <p:cTn id="106" dur="166" decel="50000">
                                          <p:stCondLst>
                                            <p:cond delay="1338"/>
                                          </p:stCondLst>
                                        </p:cTn>
                                        <p:tgtEl>
                                          <p:spTgt spid="1025">
                                            <p:txEl>
                                              <p:pRg st="6" end="6"/>
                                            </p:txEl>
                                          </p:spTgt>
                                        </p:tgtEl>
                                      </p:cBhvr>
                                      <p:to x="100000" y="100000"/>
                                    </p:animScale>
                                    <p:animScale>
                                      <p:cBhvr>
                                        <p:cTn id="107" dur="26">
                                          <p:stCondLst>
                                            <p:cond delay="1642"/>
                                          </p:stCondLst>
                                        </p:cTn>
                                        <p:tgtEl>
                                          <p:spTgt spid="1025">
                                            <p:txEl>
                                              <p:pRg st="6" end="6"/>
                                            </p:txEl>
                                          </p:spTgt>
                                        </p:tgtEl>
                                      </p:cBhvr>
                                      <p:to x="100000" y="90000"/>
                                    </p:animScale>
                                    <p:animScale>
                                      <p:cBhvr>
                                        <p:cTn id="108" dur="166" decel="50000">
                                          <p:stCondLst>
                                            <p:cond delay="1668"/>
                                          </p:stCondLst>
                                        </p:cTn>
                                        <p:tgtEl>
                                          <p:spTgt spid="1025">
                                            <p:txEl>
                                              <p:pRg st="6" end="6"/>
                                            </p:txEl>
                                          </p:spTgt>
                                        </p:tgtEl>
                                      </p:cBhvr>
                                      <p:to x="100000" y="100000"/>
                                    </p:animScale>
                                    <p:animScale>
                                      <p:cBhvr>
                                        <p:cTn id="109" dur="26">
                                          <p:stCondLst>
                                            <p:cond delay="1808"/>
                                          </p:stCondLst>
                                        </p:cTn>
                                        <p:tgtEl>
                                          <p:spTgt spid="1025">
                                            <p:txEl>
                                              <p:pRg st="6" end="6"/>
                                            </p:txEl>
                                          </p:spTgt>
                                        </p:tgtEl>
                                      </p:cBhvr>
                                      <p:to x="100000" y="95000"/>
                                    </p:animScale>
                                    <p:animScale>
                                      <p:cBhvr>
                                        <p:cTn id="110" dur="166" decel="50000">
                                          <p:stCondLst>
                                            <p:cond delay="1834"/>
                                          </p:stCondLst>
                                        </p:cTn>
                                        <p:tgtEl>
                                          <p:spTgt spid="1025">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1550" y="593685"/>
            <a:ext cx="8235915" cy="4616648"/>
          </a:xfrm>
          <a:prstGeom prst="rect">
            <a:avLst/>
          </a:prstGeom>
        </p:spPr>
        <p:txBody>
          <a:bodyPr wrap="square">
            <a:spAutoFit/>
          </a:bodyPr>
          <a:lstStyle/>
          <a:p>
            <a:pPr algn="ctr" rtl="1">
              <a:lnSpc>
                <a:spcPct val="150000"/>
              </a:lnSpc>
              <a:spcAft>
                <a:spcPts val="0"/>
              </a:spcAft>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 وجوب امر ونهی باتحقق شرائط امر به معروف و نهی از منکر</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spcAft>
                <a:spcPts val="0"/>
              </a:spcAft>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س)کسی که می خواهد شخصی را امر به معروف و نهی از منکر نماید، در چه زمانی امر به معروف و نهی از منکر بر او واجب می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spcAft>
                <a:spcPts val="0"/>
              </a:spcAft>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ج)درزمانی که آمروناهی عالم به معروف و منکر باشد، بداند که فاعل منکر عمداً و بدون عذر شرعی مرتکب آن می شود، و احتمال تأثیر امر به معروف و نهی از منکر در مورد آن شخص داده شود، و ضرری برای خود او نداشته باشد،ازاین رو، اگر خوف دارد که در صورت اقدام به امر به معروف و نهی از منکر ضرر قابل توجهی متوجه او شود، انجام آن واجب 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251653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6505" y="593685"/>
            <a:ext cx="8865985" cy="5816977"/>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6)جوازترک امر به معروف و نهی از منکر باترس از ضرری که منشأ عقلایی داشته 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س)نهی ازمنکر فردی که  دارای نفوذ و موقعیت اجتماعی است واین توان راداردکه به  معترضین خود ضرر وارد سازد، و ترس از ضرر رساندن او،وجودداشته باشد،چه حکمی دارد؟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ترس از ضرر، منشأ عقلایی داشته باشد، مبادرت به امر به معروف و نهی از منکر واجب نیست، بلکه تکلیف از شما ساقط می شود؛ ولی سزاوار نیست کسی به مجرّد ملاحظه مقام کسی که واجب راترک کرده و یا مرتکب فعل حرام شده و یا به مجرّد احتمال وارد شدن ضررکمی ازطرف او، تذکر و موعظه به برادر مؤمن خود را ترک کند.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00495574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2">
                                            <p:txEl>
                                              <p:pRg st="2" end="2"/>
                                            </p:txEl>
                                          </p:spTgt>
                                        </p:tgtEl>
                                        <p:attrNameLst>
                                          <p:attrName>style.visibility</p:attrName>
                                        </p:attrNameLst>
                                      </p:cBhvr>
                                      <p:to>
                                        <p:strVal val="visible"/>
                                      </p:to>
                                    </p:set>
                                    <p:anim calcmode="lin" valueType="num">
                                      <p:cBhvr>
                                        <p:cTn id="30"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1"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3"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6545" y="278650"/>
            <a:ext cx="8415935" cy="5216813"/>
          </a:xfrm>
          <a:prstGeom prst="rect">
            <a:avLst/>
          </a:prstGeom>
        </p:spPr>
        <p:txBody>
          <a:bodyPr wrap="square">
            <a:spAutoFit/>
          </a:bodyPr>
          <a:lstStyle/>
          <a:p>
            <a:pPr algn="ctr" rtl="1">
              <a:lnSpc>
                <a:spcPct val="150000"/>
              </a:lnSpc>
              <a:spcAft>
                <a:spcPts val="0"/>
              </a:spcAft>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7) عدم جواز ترک امرونهی به مجردتوهّم این که موجب بدبینی فاعل منکر یا بعضی از مردم نسبت به اسلام می گردد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spcAft>
                <a:spcPts val="0"/>
              </a:spcAft>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چنانچه امر به معروف و نهی از منکر موجب بدبینی معصیت کار به اسلام شود، وترک امرونهی هم  زمینه ی فساد و ارتکاب گناه توسط دیگران را فراهم می کند، تکلیف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spcAft>
                <a:spcPts val="0"/>
              </a:spcAft>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امر به معروف و نهی از منکر با رعایت شرایط آن یک تکلیف شرعی عمومی برای حفظ احکام اسلام و سلامت جامعه است، و مجرّد توهّم این که موجب بدبینی فاعل منکر یا بعضی از مردم نسبت به اسلام می گردد، باعث نمی شود که این وظیفه ی بسیار مهم ترک شود</a:t>
            </a:r>
            <a:r>
              <a:rPr lang="fa-IR" b="1" dirty="0">
                <a:latin typeface="Calibri" panose="020F0502020204030204" pitchFamily="34" charset="0"/>
                <a:ea typeface="Calibri" panose="020F0502020204030204" pitchFamily="34" charset="0"/>
                <a:cs typeface="B Nazanin" panose="00000400000000000000" pitchFamily="2" charset="-78"/>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686787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89624"/>
            <a:ext cx="8640960" cy="6740307"/>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8)وجوب ترک معاشرت بابستگان معصیت کار ازباب نهی ازمنکر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س)اگر یکی از اقوام انسان مبادرت به ارتکاب معصیت کند و نسبت به آن لااُبالی باشد، تکلیف ما نسبت به رابطه با او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احتمال بدهید که ترک معاشرت با او موقتاً موجب خودداری او از ارتکاب معصیت می شود، به عنوان امر به معروف و نهی از منکر واجب است، و در غیر این صورت، قطع رحم جایز نیست</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9) امر به معروف و نهی از منکر زبانی وظیفه ی عموم مردم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آیا وظیفه ی افراد در امر به معروف و نهی از منکر تاچه مرحله ای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درزمان حاکمیت واقتدار حکومت اسلامی،واجب است مکلفین درامر به معروف و نهی از منکر، به امر و نهی زبانی اکتفا کنند؛ و در صورت نیاز به توسل به زور، موضوع را به مسئولین ذی ربط در نیروی انتظامی و قوه قضائیه ارجاع دهند</a:t>
            </a:r>
            <a:r>
              <a:rPr lang="fa-IR" b="1" dirty="0"/>
              <a:t>.  </a:t>
            </a:r>
            <a:endParaRPr lang="en-US" dirty="0"/>
          </a:p>
        </p:txBody>
      </p:sp>
    </p:spTree>
    <p:extLst>
      <p:ext uri="{BB962C8B-B14F-4D97-AF65-F5344CB8AC3E}">
        <p14:creationId xmlns:p14="http://schemas.microsoft.com/office/powerpoint/2010/main" val="342350927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p:cTn id="31" dur="1000" fill="hold"/>
                                        <p:tgtEl>
                                          <p:spTgt spid="4">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4" end="4"/>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 calcmode="lin" valueType="num">
                                      <p:cBhvr>
                                        <p:cTn id="39" dur="1000" fill="hold"/>
                                        <p:tgtEl>
                                          <p:spTgt spid="4">
                                            <p:txEl>
                                              <p:pRg st="5" end="5"/>
                                            </p:txEl>
                                          </p:spTgt>
                                        </p:tgtEl>
                                        <p:attrNameLst>
                                          <p:attrName>ppt_w</p:attrName>
                                        </p:attrNameLst>
                                      </p:cBhvr>
                                      <p:tavLst>
                                        <p:tav tm="0">
                                          <p:val>
                                            <p:fltVal val="0"/>
                                          </p:val>
                                        </p:tav>
                                        <p:tav tm="100000">
                                          <p:val>
                                            <p:strVal val="#ppt_w"/>
                                          </p:val>
                                        </p:tav>
                                      </p:tavLst>
                                    </p:anim>
                                    <p:anim calcmode="lin" valueType="num">
                                      <p:cBhvr>
                                        <p:cTn id="40" dur="1000" fill="hold"/>
                                        <p:tgtEl>
                                          <p:spTgt spid="4">
                                            <p:txEl>
                                              <p:pRg st="5" end="5"/>
                                            </p:txEl>
                                          </p:spTgt>
                                        </p:tgtEl>
                                        <p:attrNameLst>
                                          <p:attrName>ppt_h</p:attrName>
                                        </p:attrNameLst>
                                      </p:cBhvr>
                                      <p:tavLst>
                                        <p:tav tm="0">
                                          <p:val>
                                            <p:fltVal val="0"/>
                                          </p:val>
                                        </p:tav>
                                        <p:tav tm="100000">
                                          <p:val>
                                            <p:strVal val="#ppt_h"/>
                                          </p:val>
                                        </p:tav>
                                      </p:tavLst>
                                    </p:anim>
                                    <p:anim calcmode="lin" valueType="num">
                                      <p:cBhvr>
                                        <p:cTn id="41" dur="1000" fill="hold"/>
                                        <p:tgtEl>
                                          <p:spTgt spid="4">
                                            <p:txEl>
                                              <p:pRg st="5" end="5"/>
                                            </p:txEl>
                                          </p:spTgt>
                                        </p:tgtEl>
                                        <p:attrNameLst>
                                          <p:attrName>style.rotation</p:attrName>
                                        </p:attrNameLst>
                                      </p:cBhvr>
                                      <p:tavLst>
                                        <p:tav tm="0">
                                          <p:val>
                                            <p:fltVal val="90"/>
                                          </p:val>
                                        </p:tav>
                                        <p:tav tm="100000">
                                          <p:val>
                                            <p:fltVal val="0"/>
                                          </p:val>
                                        </p:tav>
                                      </p:tavLst>
                                    </p:anim>
                                    <p:animEffect transition="in" filter="fade">
                                      <p:cBhvr>
                                        <p:cTn id="42" dur="1000"/>
                                        <p:tgtEl>
                                          <p:spTgt spid="4">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4">
                                            <p:txEl>
                                              <p:pRg st="6" end="6"/>
                                            </p:txEl>
                                          </p:spTgt>
                                        </p:tgtEl>
                                        <p:attrNameLst>
                                          <p:attrName>style.visibility</p:attrName>
                                        </p:attrNameLst>
                                      </p:cBhvr>
                                      <p:to>
                                        <p:strVal val="visible"/>
                                      </p:to>
                                    </p:set>
                                    <p:anim calcmode="lin" valueType="num">
                                      <p:cBhvr>
                                        <p:cTn id="47" dur="1000" fill="hold"/>
                                        <p:tgtEl>
                                          <p:spTgt spid="4">
                                            <p:txEl>
                                              <p:pRg st="6" end="6"/>
                                            </p:txEl>
                                          </p:spTgt>
                                        </p:tgtEl>
                                        <p:attrNameLst>
                                          <p:attrName>ppt_w</p:attrName>
                                        </p:attrNameLst>
                                      </p:cBhvr>
                                      <p:tavLst>
                                        <p:tav tm="0">
                                          <p:val>
                                            <p:fltVal val="0"/>
                                          </p:val>
                                        </p:tav>
                                        <p:tav tm="100000">
                                          <p:val>
                                            <p:strVal val="#ppt_w"/>
                                          </p:val>
                                        </p:tav>
                                      </p:tavLst>
                                    </p:anim>
                                    <p:anim calcmode="lin" valueType="num">
                                      <p:cBhvr>
                                        <p:cTn id="48" dur="1000" fill="hold"/>
                                        <p:tgtEl>
                                          <p:spTgt spid="4">
                                            <p:txEl>
                                              <p:pRg st="6" end="6"/>
                                            </p:txEl>
                                          </p:spTgt>
                                        </p:tgtEl>
                                        <p:attrNameLst>
                                          <p:attrName>ppt_h</p:attrName>
                                        </p:attrNameLst>
                                      </p:cBhvr>
                                      <p:tavLst>
                                        <p:tav tm="0">
                                          <p:val>
                                            <p:fltVal val="0"/>
                                          </p:val>
                                        </p:tav>
                                        <p:tav tm="100000">
                                          <p:val>
                                            <p:strVal val="#ppt_h"/>
                                          </p:val>
                                        </p:tav>
                                      </p:tavLst>
                                    </p:anim>
                                    <p:anim calcmode="lin" valueType="num">
                                      <p:cBhvr>
                                        <p:cTn id="49" dur="1000" fill="hold"/>
                                        <p:tgtEl>
                                          <p:spTgt spid="4">
                                            <p:txEl>
                                              <p:pRg st="6" end="6"/>
                                            </p:txEl>
                                          </p:spTgt>
                                        </p:tgtEl>
                                        <p:attrNameLst>
                                          <p:attrName>style.rotation</p:attrName>
                                        </p:attrNameLst>
                                      </p:cBhvr>
                                      <p:tavLst>
                                        <p:tav tm="0">
                                          <p:val>
                                            <p:fltVal val="90"/>
                                          </p:val>
                                        </p:tav>
                                        <p:tav tm="100000">
                                          <p:val>
                                            <p:fltVal val="0"/>
                                          </p:val>
                                        </p:tav>
                                      </p:tavLst>
                                    </p:anim>
                                    <p:animEffect transition="in" filter="fade">
                                      <p:cBhvr>
                                        <p:cTn id="50" dur="10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68660"/>
            <a:ext cx="9144000" cy="4525963"/>
          </a:xfrm>
        </p:spPr>
        <p:txBody>
          <a:bodyPr>
            <a:noAutofit/>
          </a:bodyPr>
          <a:lstStyle/>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10)خمس ندادن والدین و یا شوهر، و نهی از منکر فرزند و زن نسبت به آنها</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س)وظیفه ی همسرو فرزندان فردی که  خمس اموال خود را نمی پردازدچیست؟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بر آنان واجب است که هنگام مشاهده ترک معروف یا انجام حرام توسط پدر، مادر یا شوهر، به امر به معروف و نهی از منکر درصورت تحقق شرایط آن مبادرت کنند، ولی تصرّف در اموال آنان اشکال ندارد</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marL="0" indent="0" algn="ctr">
              <a:lnSpc>
                <a:spcPct val="150000"/>
              </a:lnSpc>
              <a:buNone/>
            </a:pPr>
            <a:endParaRPr lang="en-US" sz="7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11)ضرورت نهی از منکر شخص نسبت به تخلفات بستگان خودوعدم جوازقطع رابطه</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س)چنانچه بستگان انسان مسائل شرعی و اخلاقی را رعایت نکنند، و نصایح نیز در آنها تأثیری نداشته باشد، وظیفه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اظهارتنفر از اعمال خلاف شرع آنها واجب ؛وتذکر وموعظه به هر نحوکه مفیدومؤثر باشد،لازم  ولی قطع رحم،جایز نیست. </a:t>
            </a:r>
            <a:endParaRPr lang="en-US" sz="3600" dirty="0"/>
          </a:p>
        </p:txBody>
      </p:sp>
    </p:spTree>
    <p:extLst>
      <p:ext uri="{BB962C8B-B14F-4D97-AF65-F5344CB8AC3E}">
        <p14:creationId xmlns:p14="http://schemas.microsoft.com/office/powerpoint/2010/main" val="42289958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p:cTn id="39"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 calcmode="lin" valueType="num">
                                      <p:cBhvr>
                                        <p:cTn id="47"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50"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863715"/>
            <a:ext cx="8055896" cy="558614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a:ln w="0"/>
                <a:solidFill>
                  <a:srgbClr val="7030A0"/>
                </a:solidFill>
                <a:cs typeface="B Nazanin" pitchFamily="2" charset="-78"/>
              </a:rPr>
              <a:t>س 3) در صورت تعارض فتوای ولی امر مسلمین با فتوای مرجعی در مسائل سیاسی، اجتماعی و فرهنگی وظیفه شرعی مسلمانان چیست؟ آیا معیاری برای تفکیک احکام صادره از طرف مراجع تقلید و ولی فقیه وجود دارد؟ مثلاً اگر نظر مرجع تقلید با نظر ولی فقیه در مسأله موسیقی اختلاف داشته باشد، متابعت از کدام یک از آنان واجب و مجزی است؟ به طور کلی احکام حکومتی که در آن نظر ولی فقیه بر فتوای مراجع تقلید برتری دارد، کدام است؟                                                                                                                 ج. در مسائل مربوط به اداره کشور اسلامی و اموری که به عموم مسلمانان ارتباط دارد، نظر ولی امر مسلمین باید اطاعت شود. ولی در مسائل فردی محض، هر مکلفی باید از فتوای مرجع تقلیدش پیروی </a:t>
            </a:r>
            <a:r>
              <a:rPr lang="fa-IR" sz="2400" b="1" cap="all" dirty="0" smtClean="0">
                <a:ln w="0"/>
                <a:solidFill>
                  <a:srgbClr val="7030A0"/>
                </a:solidFill>
                <a:cs typeface="B Nazanin" pitchFamily="2" charset="-78"/>
              </a:rPr>
              <a:t>نماید.</a:t>
            </a:r>
          </a:p>
          <a:p>
            <a:pPr algn="ctr" rtl="1">
              <a:lnSpc>
                <a:spcPct val="150000"/>
              </a:lnSpc>
            </a:pPr>
            <a:r>
              <a:rPr lang="fa-IR" sz="2400" b="1" cap="all" dirty="0" smtClean="0">
                <a:ln w="0"/>
                <a:solidFill>
                  <a:srgbClr val="7030A0"/>
                </a:solidFill>
                <a:cs typeface="B Nazanin" pitchFamily="2" charset="-78"/>
              </a:rPr>
              <a:t> (اجوبه،س۵۲</a:t>
            </a:r>
            <a:r>
              <a:rPr lang="fa-IR" sz="2400" b="1" cap="all" dirty="0">
                <a:ln w="0"/>
                <a:solidFill>
                  <a:srgbClr val="7030A0"/>
                </a:solidFill>
                <a:cs typeface="B Nazanin" pitchFamily="2" charset="-78"/>
              </a:rPr>
              <a:t>.)</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186804124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1540" y="593685"/>
            <a:ext cx="8100899" cy="4525963"/>
          </a:xfrm>
        </p:spPr>
        <p:txBody>
          <a:bodyPr>
            <a:noAutofit/>
            <a:scene3d>
              <a:camera prst="orthographicFront">
                <a:rot lat="0" lon="0" rev="0"/>
              </a:camera>
              <a:lightRig rig="contrasting" dir="t">
                <a:rot lat="0" lon="0" rev="4500000"/>
              </a:lightRig>
            </a:scene3d>
            <a:sp3d extrusionH="57150" contourW="6350" prstMaterial="metal">
              <a:bevelT w="127000" h="31750"/>
              <a:contourClr>
                <a:schemeClr val="accent1">
                  <a:shade val="75000"/>
                </a:schemeClr>
              </a:contourClr>
            </a:sp3d>
          </a:bodyPr>
          <a:lstStyle/>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12)معیاردرارتباط باافراد وضعیت فعلی آنان است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رابطه با اشخاصی که در گذشته مرتکب اعمال حرامی مانند شرب خمر شده اند، چگونه باید 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معیار وضعیت فعلی اشخاص است، اگر از گذشته توبه کرده باشند، معاشرت با آنان مانند معاشرت با سایر مؤمنین است. ولی چنانچه در حال حاضر هم مرتکب حرام می شوند، باید او را از طریق نهی از منکر از آن کار منع کرد، و اگر از انجام فعل حرام اجتناب نمی کند مگر با دوری جستن از او، قطع رابطه و ترک معاشرت با وی از باب نهی از منکر واجب می شود.</a:t>
            </a:r>
          </a:p>
        </p:txBody>
      </p:sp>
    </p:spTree>
    <p:extLst>
      <p:ext uri="{BB962C8B-B14F-4D97-AF65-F5344CB8AC3E}">
        <p14:creationId xmlns:p14="http://schemas.microsoft.com/office/powerpoint/2010/main" val="1201818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545" y="413665"/>
            <a:ext cx="8235914" cy="4525963"/>
          </a:xfrm>
        </p:spPr>
        <p:txBody>
          <a:bodyPr>
            <a:noAutofit/>
            <a:scene3d>
              <a:camera prst="orthographicFront">
                <a:rot lat="0" lon="0" rev="0"/>
              </a:camera>
              <a:lightRig rig="contrasting" dir="t">
                <a:rot lat="0" lon="0" rev="4500000"/>
              </a:lightRig>
            </a:scene3d>
            <a:sp3d extrusionH="57150" contourW="6350" prstMaterial="metal">
              <a:bevelT w="127000" h="31750"/>
              <a:contourClr>
                <a:schemeClr val="accent1">
                  <a:shade val="75000"/>
                </a:schemeClr>
              </a:contourClr>
            </a:sp3d>
          </a:bodyPr>
          <a:lstStyle/>
          <a:p>
            <a:pPr marL="0" indent="0" algn="ctr">
              <a:lnSpc>
                <a:spcPct val="150000"/>
              </a:lnSpc>
              <a:buNone/>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13)لزوم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نهی ازمنکرزبانی دربرابرهنجارشکنان</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س)وظیفه مومنین درمواجه شدن باافرادی که هنجارشکنی می کنند مثلا طلا به گردن دارندیاازمظاهرفرهنگ غربی استفاده می کنندچیست ؟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ج)باتوجه به حرام بودن پوشیدن طلا یا آویختن آن به گردن برمردان و نیزپوشیدن لباس هایی که از نظر دوخت یا رنگ یا غیر آن تقلید و ترویج فرهنگ مهاجمِ غیر مسلمانان در نظر عرف محسوب می شودوهمچنین استفاده از زیورآلاتی که استعمال آن تقلید از فرهنگ تهاجمی دشمنان اسلام و مسلمین محسوب شود، ، بر دیگران واجب است که در برابر این گونه مظاهر فرهنگی تقلیدی از بیگانگان، مبادرت به نهی از منکر زبانی کنند.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350937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0"/>
            <a:ext cx="8460940" cy="4525963"/>
          </a:xfrm>
        </p:spPr>
        <p:txBody>
          <a:bodyPr>
            <a:noAutofit/>
            <a:scene3d>
              <a:camera prst="orthographicFront">
                <a:rot lat="0" lon="0" rev="0"/>
              </a:camera>
              <a:lightRig rig="contrasting" dir="t">
                <a:rot lat="0" lon="0" rev="4500000"/>
              </a:lightRig>
            </a:scene3d>
            <a:sp3d extrusionH="57150" contourW="6350" prstMaterial="metal">
              <a:bevelT w="127000" h="31750"/>
              <a:contourClr>
                <a:schemeClr val="accent1">
                  <a:shade val="75000"/>
                </a:schemeClr>
              </a:contourClr>
            </a:sp3d>
          </a:bodyPr>
          <a:lstStyle/>
          <a:p>
            <a:pPr marL="0" indent="0" algn="ctr">
              <a:lnSpc>
                <a:spcPct val="150000"/>
              </a:lnSpc>
              <a:buNone/>
            </a:pPr>
            <a:r>
              <a:rPr lang="fa-IR" b="1" dirty="0" smtClean="0"/>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14)جوازاِعمال مجازات اداری مانندثبت درپرونده هابرای متخلفین اداری بامراعات نظام داخلی ادارات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س)افرادی درمحیط  اداراه یادانشگاه مرتکب تخلفات می شوندوتذکرات مکررهم ثمری ندارد، اِعمال بعضی از مجازات های اداری مؤثر، مثل ثبت در پرونده ی آنها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ج)با مراعات نظام داخلی اداره ودانشگاه اشکال ندارد؛ و بر جوانان عزیز لازم است که مسأله امر به معروف و نهی از منکر را جدّی گرفته و شرایط و احکام شرعی آن را به دقت بیاموزند؛ و این اصل را عام و فراگیر نموده و روش های اخلاقی و مؤثر را برای تشویق فعل معروف و جلوگیری از ارتکاب محرمات به کار بگیرند، و از استفاده از آن برای اغراض شخصی خودداری نمایند؛ و بدانند که این راه، بهترین و مؤثرترین روش برای ترویج کار خیر و جلوگیری از شرّ است.</a:t>
            </a:r>
          </a:p>
        </p:txBody>
      </p:sp>
    </p:spTree>
    <p:extLst>
      <p:ext uri="{BB962C8B-B14F-4D97-AF65-F5344CB8AC3E}">
        <p14:creationId xmlns:p14="http://schemas.microsoft.com/office/powerpoint/2010/main" val="5121250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1531" y="458670"/>
            <a:ext cx="8190910" cy="5632311"/>
          </a:xfrm>
          <a:prstGeom prst="rect">
            <a:avLst/>
          </a:prstGeom>
        </p:spPr>
        <p:txBody>
          <a:bodyPr wrap="square">
            <a:spAutoFit/>
          </a:bodyPr>
          <a:lstStyle/>
          <a:p>
            <a:pPr algn="ctr" rtl="1">
              <a:lnSpc>
                <a:spcPct val="150000"/>
              </a:lnSpc>
              <a:spcAft>
                <a:spcPts val="0"/>
              </a:spcAft>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15)جوازاِعمال قانون نسبت به کارمندان تارک الصلاه ازناحیه مسئولین</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spcAft>
                <a:spcPts val="0"/>
              </a:spcAft>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اگر برای مسئولین به طور قطعی ثابت شود که بعضی از کارمندان ادارات در خواندن نماز کوتاهی کرده و یا اصلاً نماز نمی خوانند، و نصیحت و راهنمایی هم تأثیری نداشته باشد، در برابر این گونه افراد چه وظیفه ای دارند؟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spcAft>
                <a:spcPts val="0"/>
              </a:spcAft>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 عین غفلت نکردن از تأثیر مداومت بر امر به معروف و نهی از منکر با رعایت شرایط آن ، در صورت نا امیدی از تأثیر امر به معروف نسبت به آنان، اگر بر حسب مقررات قانونی محروم ساختن این گونه افراد از مزایای شغلی مجاز باشد، باید در مورد آنان اجرا شود؛ و به آنان تذکر هم داده شود که این محرومیت بر اثر سستی و کوتاهی شان در انجام این فریضه الهی اتخاذ شده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043516020"/>
      </p:ext>
    </p:extLst>
  </p:cSld>
  <p:clrMapOvr>
    <a:masterClrMapping/>
  </p:clrMapOvr>
  <p:transition spd="slow">
    <p:fade/>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1510" y="323655"/>
            <a:ext cx="8685964" cy="6517169"/>
          </a:xfrm>
          <a:prstGeom prst="rect">
            <a:avLst/>
          </a:prstGeom>
        </p:spPr>
        <p:txBody>
          <a:bodyPr wrap="square">
            <a:spAutoFit/>
          </a:bodyPr>
          <a:lstStyle/>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16)ضرورت اطلاع رسانی تخلفات اداری مسئولین به مراکزذی ربط توسط کارمندان</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اگر کارکنان ادارات و مؤسسات در محل کار خود، ارتکاب تخلّفات اداری و شرعی را توسط مسئولین مافوق مشاهده کنند، چه وظیفه ای دارند؟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بر کسی که قادر بر امر به معروف و نهی از منکر نیست، واجب است که نهادهای مربوطه را که از طرف حکومت برای این کار اختصاص یافته اند، مطلع نماید؛ و تا کنده شدن ریشه های فاسد که فسادآور هم هستند، موضوع را پیگیری کند.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17)عدم جوازجلوگیری از منکر به وسیله منکر</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س)اگر در یکی از اداره های دولتی اختلاس از بیت المال صورت بگیرد، و این اختلاس استمرار داشته باشد، آیا دادن رشوه برای جلوگیری از اختلاس در بیت المال، که در حقیقت دفع افسد به فاسد است، جایز است یا خیر؟</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وظیفه اشخاصی که از تخلّفات قانونی مطلع می شوند، نهی از منکر با رعایت شرایط و ضوابط شرعی آن است، و توسل به رشوه و راه های غیرقانونی برای هر عملی هرچند به منظور جلوگیری از فساد، جایز نیست. البته  وظیفه مردم به مجرد عجز شخصی از امر به معروف و نهی از منکر ساقط نمی شود، بلکه واجب است که به نهادهای مربوط اطلاع داده و موضوع را پیگیری نمایند.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664117310"/>
      </p:ext>
    </p:extLst>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 calcmode="lin" valueType="num">
                                      <p:cBhvr>
                                        <p:cTn id="15"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 calcmode="lin" valueType="num">
                                      <p:cBhvr>
                                        <p:cTn id="23"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2">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 calcmode="lin" valueType="num">
                                      <p:cBhvr>
                                        <p:cTn id="31"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2">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
                                            <p:txEl>
                                              <p:pRg st="4" end="4"/>
                                            </p:txEl>
                                          </p:spTgt>
                                        </p:tgtEl>
                                        <p:attrNameLst>
                                          <p:attrName>style.visibility</p:attrName>
                                        </p:attrNameLst>
                                      </p:cBhvr>
                                      <p:to>
                                        <p:strVal val="visible"/>
                                      </p:to>
                                    </p:set>
                                    <p:anim calcmode="lin" valueType="num">
                                      <p:cBhvr>
                                        <p:cTn id="39"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2">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2">
                                            <p:txEl>
                                              <p:pRg st="5" end="5"/>
                                            </p:txEl>
                                          </p:spTgt>
                                        </p:tgtEl>
                                        <p:attrNameLst>
                                          <p:attrName>style.visibility</p:attrName>
                                        </p:attrNameLst>
                                      </p:cBhvr>
                                      <p:to>
                                        <p:strVal val="visible"/>
                                      </p:to>
                                    </p:set>
                                    <p:anim calcmode="lin" valueType="num">
                                      <p:cBhvr>
                                        <p:cTn id="47" dur="1000" fill="hold"/>
                                        <p:tgtEl>
                                          <p:spTgt spid="2">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2">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251520" y="503675"/>
            <a:ext cx="8730969" cy="55938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18)عدم جوازپاسخ  سلام ندادن مگرمن باب نهی ازمنکراثرگزار</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آیا جواب ندادن به سلام کسی که فعل حرام انجام می دهد، برای تنبیه او جایز است؟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جوابِ سلامِ مسلمان شرعاً واجب است؛ ولی اگر بر خودداری از جواب سلام به قصد نهی از منکر، عرفاً نهی و منع از منکر صدق کند، جایز است.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19)وجوب مداومت امر ونهی  نسبت به بستگان تارک الصلاة</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س)وظیفه نسبت به بستگانی که اهل نمازنیستندچیست؟</a:t>
            </a:r>
            <a:endPar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وجوب مداومت بر امر او به معروف و نهی وی از منکر، در صورت تحقق شرایط آن،  وجواز معاشرت و یاری کردن او اگر سبب تشویق بیشتر او بر ترک نماز نباشد.</a:t>
            </a:r>
            <a:endPar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20)ضرورت فراهم نمودن زمینه اصلاح نسبت به همسرتارک الصلاه ولزوم اجتناب ازخشونت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س)وظیفه فردی که همسرش نماز نمی خواند،نسبت به وی چیست؟</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وظیفه فراهم نمودن زمینه اصلاح همسر به هر وسیله ممکن است، و باید از هرگونه خشونت که حاکی از بداخلاقی و ناسازگاری باشد، خودداری نمود.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04002012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6555" y="628650"/>
            <a:ext cx="8100900" cy="5486117"/>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rtl="1"/>
            <a:r>
              <a:rPr lang="fa-IR" b="1" dirty="0"/>
              <a:t> </a:t>
            </a:r>
            <a:endParaRPr lang="en-US" dirty="0"/>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21)ضرورت دوری از ابتلا به مفاسد وامرونهی درصورت تحقق شرایط درمراکز و دانشگاه های مختلط</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س)وظیفه ی جوانان مؤمن درمراکز ویا دانشگاه های مختلط در برابر مفاسدی که در بعضی از آن مکان ها مشاهده می کنند، چیست؟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بر آنان واجب است که ضمن دوری جستن از ابتلا به مفاسد، در صورت تمکّن و تحقّق شرایط امر به معروف و نهی از منکر، مبادرت به انجام این فریضه کنند.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414310361"/>
      </p:ext>
    </p:extLst>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606550"/>
            <a:ext cx="8229600" cy="1143000"/>
          </a:xfrm>
        </p:spPr>
        <p:txBody>
          <a:bodyPr>
            <a:noAutofit/>
            <a:scene3d>
              <a:camera prst="orthographicFront"/>
              <a:lightRig rig="threePt" dir="t"/>
            </a:scene3d>
            <a:sp3d extrusionH="57150">
              <a:bevelT w="38100" h="38100"/>
            </a:sp3d>
          </a:bodyPr>
          <a:lstStyle/>
          <a:p>
            <a:r>
              <a:rPr lang="fa-IR" sz="16600" b="1" dirty="0" smtClean="0">
                <a:solidFill>
                  <a:srgbClr val="FF0000"/>
                </a:solidFill>
                <a:latin typeface="IranNastaliq" pitchFamily="18" charset="0"/>
                <a:cs typeface="IranNastaliq" pitchFamily="18" charset="0"/>
              </a:rPr>
              <a:t>خسته نباشید</a:t>
            </a:r>
            <a:endParaRPr lang="en-US" sz="16600" b="1" dirty="0">
              <a:solidFill>
                <a:srgbClr val="FF0000"/>
              </a:solidFill>
              <a:latin typeface="IranNastaliq" pitchFamily="18" charset="0"/>
              <a:cs typeface="IranNastaliq" pitchFamily="18" charset="0"/>
            </a:endParaRPr>
          </a:p>
        </p:txBody>
      </p:sp>
      <p:pic>
        <p:nvPicPr>
          <p:cNvPr id="3" name="Picture 3" descr="D:\aks\Photo Pack\Flower Wallpapers 2\Full HD Flowers Wallpaper (2).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187276">
            <a:off x="59263" y="4603231"/>
            <a:ext cx="4008328" cy="2286000"/>
          </a:xfrm>
          <a:prstGeom prst="rect">
            <a:avLst/>
          </a:prstGeom>
          <a:noFill/>
          <a:ln w="9525">
            <a:noFill/>
            <a:miter lim="800000"/>
            <a:headEnd/>
            <a:tailEnd/>
          </a:ln>
        </p:spPr>
      </p:pic>
      <p:pic>
        <p:nvPicPr>
          <p:cNvPr id="4" name="Picture 3" descr="D:\aks\Photo Pack\Flower Wallpapers 2\Full HD Flowers Wallpaper (2).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557838" y="0"/>
            <a:ext cx="3657600" cy="2286000"/>
          </a:xfrm>
          <a:prstGeom prst="rect">
            <a:avLst/>
          </a:prstGeom>
          <a:noFill/>
          <a:ln w="9525">
            <a:noFill/>
            <a:miter lim="800000"/>
            <a:headEnd/>
            <a:tailEnd/>
          </a:ln>
        </p:spPr>
      </p:pic>
    </p:spTree>
    <p:extLst>
      <p:ext uri="{BB962C8B-B14F-4D97-AF65-F5344CB8AC3E}">
        <p14:creationId xmlns:p14="http://schemas.microsoft.com/office/powerpoint/2010/main" val="3983008208"/>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KHAMENEI"/>
          <p:cNvPicPr>
            <a:picLocks noGrp="1" noChangeAspect="1" noChangeArrowheads="1"/>
          </p:cNvPicPr>
          <p:nvPr>
            <p:ph idx="1"/>
          </p:nvPr>
        </p:nvPicPr>
        <p:blipFill>
          <a:blip r:embed="rId2" cstate="print"/>
          <a:srcRect/>
          <a:stretch>
            <a:fillRect/>
          </a:stretch>
        </p:blipFill>
        <p:spPr bwMode="auto">
          <a:xfrm>
            <a:off x="2057400" y="153798"/>
            <a:ext cx="5003800" cy="5972366"/>
          </a:xfrm>
          <a:prstGeom prst="rect">
            <a:avLst/>
          </a:prstGeom>
          <a:noFill/>
          <a:ln w="9525">
            <a:noFill/>
            <a:miter lim="800000"/>
            <a:headEnd/>
            <a:tailEnd/>
          </a:ln>
        </p:spPr>
      </p:pic>
    </p:spTree>
    <p:extLst>
      <p:ext uri="{BB962C8B-B14F-4D97-AF65-F5344CB8AC3E}">
        <p14:creationId xmlns:p14="http://schemas.microsoft.com/office/powerpoint/2010/main" val="3590049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1570" y="1310009"/>
            <a:ext cx="6578600" cy="4154984"/>
          </a:xfrm>
          <a:prstGeom prst="rect">
            <a:avLst/>
          </a:prstGeom>
        </p:spPr>
        <p:txBody>
          <a:bodyPr wrap="square">
            <a:spAutoFit/>
          </a:bodyPr>
          <a:lstStyle/>
          <a:p>
            <a:pPr algn="r"/>
            <a:r>
              <a:rPr lang="en-US"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 </a:t>
            </a:r>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تعجیل</a:t>
            </a:r>
            <a:r>
              <a:rPr lang="fa-IR" sz="8800" dirty="0" smtClean="0">
                <a:latin typeface="IranNastaliq" pitchFamily="18" charset="0"/>
                <a:cs typeface="IranNastaliq" pitchFamily="18" charset="0"/>
              </a:rPr>
              <a:t> </a:t>
            </a:r>
          </a:p>
          <a:p>
            <a:r>
              <a:rPr lang="fa-IR" sz="8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IranNastaliq" pitchFamily="18" charset="0"/>
                <a:cs typeface="IranNastaliq" pitchFamily="18" charset="0"/>
              </a:rPr>
              <a:t>درفرج امام زمان ارواحنا له الفداء </a:t>
            </a:r>
          </a:p>
          <a:p>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صلوات</a:t>
            </a:r>
            <a:r>
              <a:rPr lang="fa-IR" sz="8800" dirty="0" smtClean="0">
                <a:latin typeface="IranNastaliq" pitchFamily="18" charset="0"/>
                <a:cs typeface="IranNastaliq" pitchFamily="18" charset="0"/>
              </a:rPr>
              <a:t> </a:t>
            </a:r>
            <a:endParaRPr lang="fa-IR" sz="8800" dirty="0"/>
          </a:p>
        </p:txBody>
      </p:sp>
    </p:spTree>
    <p:extLst>
      <p:ext uri="{BB962C8B-B14F-4D97-AF65-F5344CB8AC3E}">
        <p14:creationId xmlns:p14="http://schemas.microsoft.com/office/powerpoint/2010/main" val="268538666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03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600" b="1" cap="all" dirty="0">
                <a:ln w="0"/>
                <a:solidFill>
                  <a:srgbClr val="7030A0"/>
                </a:solidFill>
                <a:cs typeface="B Nazanin" pitchFamily="2" charset="-78"/>
              </a:rPr>
              <a:t>س 4)حکم یا فتوای ولی امر مسلمانان تا چه حد قابل اجرا می باشد؟ و در صورت تعارض با رأی مرجع تقلید اعلم، کدام یک مقدم است؟                                                                                                                                                                                                 ج. اطاعت از حکم ولی فقیه بر همگان واجب است و فتوای مرجع تقلید نمی تواند با آن معارضه کند.(همان،س۵۵.)</a:t>
            </a:r>
            <a:endParaRPr lang="en-US" sz="3600" b="1" cap="all" dirty="0">
              <a:ln w="0"/>
              <a:solidFill>
                <a:srgbClr val="7030A0"/>
              </a:solidFill>
              <a:cs typeface="B Nazanin" pitchFamily="2" charset="-78"/>
            </a:endParaRPr>
          </a:p>
        </p:txBody>
      </p:sp>
    </p:spTree>
    <p:extLst>
      <p:ext uri="{BB962C8B-B14F-4D97-AF65-F5344CB8AC3E}">
        <p14:creationId xmlns:p14="http://schemas.microsoft.com/office/powerpoint/2010/main" val="31670283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18710"/>
            <a:ext cx="8883650"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200000"/>
              </a:lnSpc>
              <a:spcBef>
                <a:spcPct val="20000"/>
              </a:spcBef>
            </a:pP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تهیه وتنظیم:</a:t>
            </a:r>
            <a:b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محمدحسین منتظری </a:t>
            </a:r>
            <a:b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آبان ماه 1399</a:t>
            </a:r>
            <a:endPar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292107895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2"/>
                                        </p:tgtEl>
                                        <p:attrNameLst>
                                          <p:attrName>fillcolor</p:attrName>
                                        </p:attrNameLst>
                                      </p:cBhvr>
                                      <p:to>
                                        <a:schemeClr val="accent2"/>
                                      </p:to>
                                    </p:animClr>
                                    <p:set>
                                      <p:cBhvr>
                                        <p:cTn id="7" dur="2000" fill="hold"/>
                                        <p:tgtEl>
                                          <p:spTgt spid="2"/>
                                        </p:tgtEl>
                                        <p:attrNameLst>
                                          <p:attrName>fill.type</p:attrName>
                                        </p:attrNameLst>
                                      </p:cBhvr>
                                      <p:to>
                                        <p:strVal val="solid"/>
                                      </p:to>
                                    </p:set>
                                    <p:set>
                                      <p:cBhvr>
                                        <p:cTn id="8" dur="2000"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6615" y="1088740"/>
            <a:ext cx="6975776" cy="4558875"/>
          </a:xfrm>
        </p:spPr>
        <p:txBody>
          <a:bodyPr>
            <a:noAutofit/>
          </a:bodyPr>
          <a:lstStyle/>
          <a:p>
            <a:pPr marL="0" indent="0" algn="ctr">
              <a:lnSpc>
                <a:spcPct val="150000"/>
              </a:lnSpc>
              <a:buNone/>
            </a:pPr>
            <a:r>
              <a:rPr lang="fa-IR"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فصل دوم: </a:t>
            </a:r>
            <a:r>
              <a:rPr lang="fa-IR"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خمس</a:t>
            </a:r>
            <a:endParaRPr lang="en-US"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endParaRPr>
          </a:p>
          <a:p>
            <a:pPr marL="0" indent="0" algn="ctr">
              <a:lnSpc>
                <a:spcPct val="150000"/>
              </a:lnSpc>
              <a:buNone/>
            </a:pPr>
            <a:r>
              <a:rPr lang="fa-IR"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هر گاه انسان از راه فعالیتهای اقتصادی از قبیل تجارت، صنعت، کارگری، کارمندی و مانند آن، مالی به دست آورد، چنانچه از مخارج سال او و افراد تحت سرپرستی­اش زیاد بیاید، باید خمس مقدار زائد را بپردازد.</a:t>
            </a:r>
            <a:endParaRPr lang="en-US"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61001627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873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ct val="2000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319027" y="773705"/>
            <a:ext cx="8505945" cy="5209118"/>
          </a:xfrm>
          <a:prstGeom prst="rect">
            <a:avLst/>
          </a:prstGeom>
        </p:spPr>
        <p:txBody>
          <a:bodyPr wrap="square">
            <a:spAutoFit/>
          </a:bodyPr>
          <a:lstStyle/>
          <a:p>
            <a:pPr lvl="0" algn="r" rtl="1" fontAlgn="base">
              <a:lnSpc>
                <a:spcPct val="150000"/>
              </a:lnSpc>
              <a:spcAft>
                <a:spcPts val="0"/>
              </a:spcAft>
              <a:buSzPts val="1400"/>
            </a:pP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مساله1)پولی </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بابت بیمه‌ی عمر یا نقص عضو به فرد بیمه‌گذار پرداخت می‌کنند درآمد محسوب می‌شود، لکن پولی که بعد از فوت او به بازماندگان داده می‌شود، نوعی احسان به آنان است و درآمد کسب نیست و خمس ندارد</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lvl="0" algn="r" rtl="1" fontAlgn="base">
              <a:lnSpc>
                <a:spcPct val="150000"/>
              </a:lnSpc>
              <a:spcAft>
                <a:spcPts val="0"/>
              </a:spcAft>
              <a:buSzPts val="1400"/>
            </a:pP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lvl="0" algn="r" rtl="1" fontAlgn="base">
              <a:lnSpc>
                <a:spcPct val="150000"/>
              </a:lnSpc>
              <a:spcAft>
                <a:spcPts val="0"/>
              </a:spcAft>
              <a:buSzPts val="1400"/>
            </a:pP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مساله 2)مبالغی </a:t>
            </a:r>
            <a:r>
              <a:rPr lang="fa-IR"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بابت درمان و مانند آن از درآمد پرداخت می‌شود و بعد مثلاً شرکت بیمه آن را برمی‌گرداند، درآمد جدید نیست، بلکه کاهش دادن هزینه است و احکام خمس در آن جاری است. </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2645500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s5.picofile.com/file/8161617168/%D9%85%D8%AA%D8%AD%D8%B1%DA%A9_%D9%BE%DB%8C%D8%A7%D9%85%D8%A8%D8%B1_129_.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371600"/>
            <a:ext cx="6248400" cy="40767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DCAF145E0CAXW3KJ5CA7211NDCASSHA5DCA13HM3RCAHJ7WGYCATGI4JACA110GJ7CA1SA0MICALPZBOVCAD5K7GHCAA3JNIICAZ78CC3CAXG33GSCANKEK8YCA23E20TCAXB6C6ECAMZQ19TCAES1EQLCARR15CN.jpg"/>
          <p:cNvPicPr>
            <a:picLocks noChangeAspect="1" noChangeArrowheads="1"/>
          </p:cNvPicPr>
          <p:nvPr/>
        </p:nvPicPr>
        <p:blipFill>
          <a:blip r:embed="rId5" cstate="print"/>
          <a:srcRect/>
          <a:stretch>
            <a:fillRect/>
          </a:stretch>
        </p:blipFill>
        <p:spPr bwMode="auto">
          <a:xfrm>
            <a:off x="0" y="0"/>
            <a:ext cx="1513273" cy="11334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80430739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296525" y="117693"/>
            <a:ext cx="8685965"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3) ابزار و آلات کار حکم سرمایه را دارد؛ بنابر این اگر از درآمد کسب تهیه شود به آن خمس تعلق می‌گیرد</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4) فردی که با درآمد بین سال خانه‌ی چند طبقه ساخته یا تهیه کرده تا بعضی از طبقات آن را اجاره دهد و اجاره‌ی آن را صرف هزینه‌های زندگی کند، باید سر سال خمسی، خمس ارزش طبقات اضافی را بپردازد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5) خمس فقط بر مکلَف و شخص حقیقی واجب است و بر شخصیت‌های حقوقی از قبیل دولت‌ها، مؤسسه‌ها، بانک‌ها و مانند آن واجب نیست، بنابراین اگر مؤسسه‌ای منفعتی ببرد لازم نیست بعد از کسری مخارج سالانه، خمس منافع را بپردازد. البته در صورتی که اموال آن شخصیت حقوقی ملک اشخاص حقیقی باشد باید خمس آن منفعت را بپردازند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360492966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1550" y="2753925"/>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3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6) اگر شخصی، ملک یا سکه‌ی طلا را به قصد فروش، از در آمد بین سال خریداری کرده باشد و آن مال را با اینکه خریدار دارد نفروشد، باید خمس آن را بر اساس ارزشش در سر سال خمسی بپردازد</a:t>
            </a:r>
            <a:r>
              <a:rPr lang="en-US" sz="3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br>
              <a:rPr lang="en-US" sz="3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endParaRPr lang="en-US" sz="3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24467188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218440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3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موارد استثنای از خمس</a:t>
            </a:r>
            <a:r>
              <a:rPr lang="en-US" sz="3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3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3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7) مواردی که خمس به آنها تعلق نمیگیرد، </a:t>
            </a:r>
            <a:r>
              <a:rPr lang="fa-IR" sz="32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fa-IR" sz="32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32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عبارت </a:t>
            </a:r>
            <a:r>
              <a:rPr lang="ar-SA" sz="3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 </a:t>
            </a:r>
            <a:r>
              <a:rPr lang="ar-SA" sz="32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از</a:t>
            </a:r>
            <a:r>
              <a:rPr lang="fa-IR" sz="3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en-US" sz="32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en-US" sz="3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3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3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1.ارث  2. مهریه 3. بخشش و هبه 4. نفقه 5. مال بدست آمده از راه وقف 6. دیه 7. مال مخمس 8. دین وقرض </a:t>
            </a:r>
            <a:endParaRPr lang="en-US" sz="3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9847903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188640"/>
            <a:ext cx="8685965" cy="4558875"/>
          </a:xfrm>
        </p:spPr>
        <p:txBody>
          <a:bodyPr>
            <a:noAutofit/>
          </a:bodyPr>
          <a:lstStyle/>
          <a:p>
            <a:pPr marL="0" indent="0" algn="ctr">
              <a:lnSpc>
                <a:spcPct val="150000"/>
              </a:lnSpc>
              <a:buNone/>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8) هر پول یا کالا یا ملکی که به انسان هدیه گردد، خمس ندارد، هر چند احتیاط مستحب این است که اگر از مخارج سال زیاد بیاید، خمس آن پرداخت شود</a:t>
            </a:r>
            <a:r>
              <a:rPr lang="en-US"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endParaRPr lang="en-US" sz="1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9) آنچه که بنیاد شهید یا بنیاد جانبازان به خانواده‌های عزیز شهدا و جانبازان پرداخت می‌کند هدیه است و خمس ندارد</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endParaRPr lang="en-US" sz="16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10) کمک هزینه‌ی تحصیلی که به دانشجویان پرداخت می‌شود، خمس ندارد، ولی کسانی که بورسیه می شوند و در دوران دانشجویی حقوق می گیرند، به حقوق آنها خمس تعلق می‌گیرد</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393054557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down)">
                                      <p:cBhvr>
                                        <p:cTn id="25" dur="580">
                                          <p:stCondLst>
                                            <p:cond delay="0"/>
                                          </p:stCondLst>
                                        </p:cTn>
                                        <p:tgtEl>
                                          <p:spTgt spid="3">
                                            <p:txEl>
                                              <p:pRg st="2" end="2"/>
                                            </p:txEl>
                                          </p:spTgt>
                                        </p:tgtEl>
                                      </p:cBhvr>
                                    </p:animEffect>
                                    <p:anim calcmode="lin" valueType="num">
                                      <p:cBhvr>
                                        <p:cTn id="26"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2" end="2"/>
                                            </p:txEl>
                                          </p:spTgt>
                                        </p:tgtEl>
                                      </p:cBhvr>
                                      <p:to x="100000" y="60000"/>
                                    </p:animScale>
                                    <p:animScale>
                                      <p:cBhvr>
                                        <p:cTn id="32" dur="166" decel="50000">
                                          <p:stCondLst>
                                            <p:cond delay="676"/>
                                          </p:stCondLst>
                                        </p:cTn>
                                        <p:tgtEl>
                                          <p:spTgt spid="3">
                                            <p:txEl>
                                              <p:pRg st="2" end="2"/>
                                            </p:txEl>
                                          </p:spTgt>
                                        </p:tgtEl>
                                      </p:cBhvr>
                                      <p:to x="100000" y="100000"/>
                                    </p:animScale>
                                    <p:animScale>
                                      <p:cBhvr>
                                        <p:cTn id="33" dur="26">
                                          <p:stCondLst>
                                            <p:cond delay="1312"/>
                                          </p:stCondLst>
                                        </p:cTn>
                                        <p:tgtEl>
                                          <p:spTgt spid="3">
                                            <p:txEl>
                                              <p:pRg st="2" end="2"/>
                                            </p:txEl>
                                          </p:spTgt>
                                        </p:tgtEl>
                                      </p:cBhvr>
                                      <p:to x="100000" y="80000"/>
                                    </p:animScale>
                                    <p:animScale>
                                      <p:cBhvr>
                                        <p:cTn id="34" dur="166" decel="50000">
                                          <p:stCondLst>
                                            <p:cond delay="1338"/>
                                          </p:stCondLst>
                                        </p:cTn>
                                        <p:tgtEl>
                                          <p:spTgt spid="3">
                                            <p:txEl>
                                              <p:pRg st="2" end="2"/>
                                            </p:txEl>
                                          </p:spTgt>
                                        </p:tgtEl>
                                      </p:cBhvr>
                                      <p:to x="100000" y="100000"/>
                                    </p:animScale>
                                    <p:animScale>
                                      <p:cBhvr>
                                        <p:cTn id="35" dur="26">
                                          <p:stCondLst>
                                            <p:cond delay="1642"/>
                                          </p:stCondLst>
                                        </p:cTn>
                                        <p:tgtEl>
                                          <p:spTgt spid="3">
                                            <p:txEl>
                                              <p:pRg st="2" end="2"/>
                                            </p:txEl>
                                          </p:spTgt>
                                        </p:tgtEl>
                                      </p:cBhvr>
                                      <p:to x="100000" y="90000"/>
                                    </p:animScale>
                                    <p:animScale>
                                      <p:cBhvr>
                                        <p:cTn id="36" dur="166" decel="50000">
                                          <p:stCondLst>
                                            <p:cond delay="1668"/>
                                          </p:stCondLst>
                                        </p:cTn>
                                        <p:tgtEl>
                                          <p:spTgt spid="3">
                                            <p:txEl>
                                              <p:pRg st="2" end="2"/>
                                            </p:txEl>
                                          </p:spTgt>
                                        </p:tgtEl>
                                      </p:cBhvr>
                                      <p:to x="100000" y="100000"/>
                                    </p:animScale>
                                    <p:animScale>
                                      <p:cBhvr>
                                        <p:cTn id="37" dur="26">
                                          <p:stCondLst>
                                            <p:cond delay="1808"/>
                                          </p:stCondLst>
                                        </p:cTn>
                                        <p:tgtEl>
                                          <p:spTgt spid="3">
                                            <p:txEl>
                                              <p:pRg st="2" end="2"/>
                                            </p:txEl>
                                          </p:spTgt>
                                        </p:tgtEl>
                                      </p:cBhvr>
                                      <p:to x="100000" y="95000"/>
                                    </p:animScale>
                                    <p:animScale>
                                      <p:cBhvr>
                                        <p:cTn id="38" dur="166" decel="50000">
                                          <p:stCondLst>
                                            <p:cond delay="1834"/>
                                          </p:stCondLst>
                                        </p:cTn>
                                        <p:tgtEl>
                                          <p:spTgt spid="3">
                                            <p:txEl>
                                              <p:pRg st="2" end="2"/>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wipe(down)">
                                      <p:cBhvr>
                                        <p:cTn id="43" dur="580">
                                          <p:stCondLst>
                                            <p:cond delay="0"/>
                                          </p:stCondLst>
                                        </p:cTn>
                                        <p:tgtEl>
                                          <p:spTgt spid="3">
                                            <p:txEl>
                                              <p:pRg st="4" end="4"/>
                                            </p:txEl>
                                          </p:spTgt>
                                        </p:tgtEl>
                                      </p:cBhvr>
                                    </p:animEffect>
                                    <p:anim calcmode="lin" valueType="num">
                                      <p:cBhvr>
                                        <p:cTn id="44"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4" end="4"/>
                                            </p:txEl>
                                          </p:spTgt>
                                        </p:tgtEl>
                                      </p:cBhvr>
                                      <p:to x="100000" y="60000"/>
                                    </p:animScale>
                                    <p:animScale>
                                      <p:cBhvr>
                                        <p:cTn id="50" dur="166" decel="50000">
                                          <p:stCondLst>
                                            <p:cond delay="676"/>
                                          </p:stCondLst>
                                        </p:cTn>
                                        <p:tgtEl>
                                          <p:spTgt spid="3">
                                            <p:txEl>
                                              <p:pRg st="4" end="4"/>
                                            </p:txEl>
                                          </p:spTgt>
                                        </p:tgtEl>
                                      </p:cBhvr>
                                      <p:to x="100000" y="100000"/>
                                    </p:animScale>
                                    <p:animScale>
                                      <p:cBhvr>
                                        <p:cTn id="51" dur="26">
                                          <p:stCondLst>
                                            <p:cond delay="1312"/>
                                          </p:stCondLst>
                                        </p:cTn>
                                        <p:tgtEl>
                                          <p:spTgt spid="3">
                                            <p:txEl>
                                              <p:pRg st="4" end="4"/>
                                            </p:txEl>
                                          </p:spTgt>
                                        </p:tgtEl>
                                      </p:cBhvr>
                                      <p:to x="100000" y="80000"/>
                                    </p:animScale>
                                    <p:animScale>
                                      <p:cBhvr>
                                        <p:cTn id="52" dur="166" decel="50000">
                                          <p:stCondLst>
                                            <p:cond delay="1338"/>
                                          </p:stCondLst>
                                        </p:cTn>
                                        <p:tgtEl>
                                          <p:spTgt spid="3">
                                            <p:txEl>
                                              <p:pRg st="4" end="4"/>
                                            </p:txEl>
                                          </p:spTgt>
                                        </p:tgtEl>
                                      </p:cBhvr>
                                      <p:to x="100000" y="100000"/>
                                    </p:animScale>
                                    <p:animScale>
                                      <p:cBhvr>
                                        <p:cTn id="53" dur="26">
                                          <p:stCondLst>
                                            <p:cond delay="1642"/>
                                          </p:stCondLst>
                                        </p:cTn>
                                        <p:tgtEl>
                                          <p:spTgt spid="3">
                                            <p:txEl>
                                              <p:pRg st="4" end="4"/>
                                            </p:txEl>
                                          </p:spTgt>
                                        </p:tgtEl>
                                      </p:cBhvr>
                                      <p:to x="100000" y="90000"/>
                                    </p:animScale>
                                    <p:animScale>
                                      <p:cBhvr>
                                        <p:cTn id="54" dur="166" decel="50000">
                                          <p:stCondLst>
                                            <p:cond delay="1668"/>
                                          </p:stCondLst>
                                        </p:cTn>
                                        <p:tgtEl>
                                          <p:spTgt spid="3">
                                            <p:txEl>
                                              <p:pRg st="4" end="4"/>
                                            </p:txEl>
                                          </p:spTgt>
                                        </p:tgtEl>
                                      </p:cBhvr>
                                      <p:to x="100000" y="100000"/>
                                    </p:animScale>
                                    <p:animScale>
                                      <p:cBhvr>
                                        <p:cTn id="55" dur="26">
                                          <p:stCondLst>
                                            <p:cond delay="1808"/>
                                          </p:stCondLst>
                                        </p:cTn>
                                        <p:tgtEl>
                                          <p:spTgt spid="3">
                                            <p:txEl>
                                              <p:pRg st="4" end="4"/>
                                            </p:txEl>
                                          </p:spTgt>
                                        </p:tgtEl>
                                      </p:cBhvr>
                                      <p:to x="100000" y="95000"/>
                                    </p:animScale>
                                    <p:animScale>
                                      <p:cBhvr>
                                        <p:cTn id="56"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530" y="1223755"/>
            <a:ext cx="8667454"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11) یارانه  هدیه بوده و خمس ندارد، ولی اگر کسی آن را سپرده گذاری کند و سود ی به آن تعلق بگیرد، </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چ</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a:t>
            </a:r>
            <a:r>
              <a:rPr lang="ar-SA"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انچه </a:t>
            </a: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آن سود تا سر سال باقی بماند، خمس دارد</a:t>
            </a:r>
            <a:r>
              <a:rPr lang="en-US"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en-US" sz="105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105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12) دادن خمس عیدی و پاداش کارمندان واجب نیست، هرچند تا سرسال باقی بماند</a:t>
            </a:r>
            <a:r>
              <a:rPr lang="en-US"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en-US" sz="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13) نفقه ای که زن از شوهر، فرزند از پدر یا والدین از فرزند می گیرند، چنانچه چیزی از آن در سر سال خمسی اضافه بیاید، خمس ندارد</a:t>
            </a:r>
            <a:r>
              <a:rPr lang="en-US"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en-US" sz="1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en-US" sz="1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14) دیه خمس ندارد</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15555561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6515" y="233645"/>
            <a:ext cx="8730969"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15) پولی که در حوادث رانندگی، فرد خسارت زننده و یا شرکت بیمه از طرف او، جهت جبران خسارت به فرد خسارت دیده پرداخت می‌کند(بیمه شخص ثالث)، درآمد کسب نبوده و خمس ندارد</a:t>
            </a:r>
            <a:r>
              <a:rPr lang="en-US"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endParaRPr lang="en-US" sz="11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16) مالی که یک بار خمس آن داده شده، دیگر خمس به آن تعلق نمی‌گیرد</a:t>
            </a:r>
            <a:r>
              <a:rPr lang="en-US"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endParaRPr lang="en-US" sz="1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17) مالی که قرض گرفته می‌شود خمس ندارد، مگر آن مقدار که اقساط آن تا سر سال خمسی از منفعت کسب پرداخت شده و آن مال، موجود یا تبدیل به سرمایه شده باشد</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232598999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1530" y="818710"/>
            <a:ext cx="8460939"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800" b="1" cap="all"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مؤونه و احکام آن</a:t>
            </a:r>
            <a:endParaRPr lang="en-US" sz="2800" b="1" cap="all"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nSpc>
                <a:spcPct val="150000"/>
              </a:lnSpc>
              <a:buNone/>
            </a:pPr>
            <a:r>
              <a:rPr lang="ar-SA" sz="2400" b="1" cap="all"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مسأله 18) مؤونه مخارجی است که فرد برای امور زندگی خود و </a:t>
            </a:r>
            <a:r>
              <a:rPr lang="ar-SA" sz="24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خانواده</a:t>
            </a:r>
            <a:r>
              <a:rPr lang="fa-IR" sz="24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4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ی </a:t>
            </a:r>
            <a:r>
              <a:rPr lang="ar-SA" sz="2400" b="1" cap="all"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تحت تکفل خویش؛ مانند خوراک، پوشاک، مسکن، اثاث خانه، وسیله‌ی نقلیه، کتاب، مسافرت‌های متداول، صدقات، جوایز، نذورات، کفارات، مهمانی‌ها هزینه می‌کند و همچنین مخارجی که برای فعایت اقتصادی، مانند حمل و نقل، خسارت وارده، اجرت کارگر، اجاره ی مغازه، هزینه ی آب و برق و مالیات، مصرف می کند</a:t>
            </a:r>
            <a:r>
              <a:rPr lang="en-US" sz="2400" b="1" cap="all"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fa-IR" sz="24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nSpc>
                <a:spcPct val="150000"/>
              </a:lnSpc>
              <a:buNone/>
            </a:pPr>
            <a:endParaRPr lang="en-US" sz="2400" b="1" cap="all"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marL="0" indent="0">
              <a:lnSpc>
                <a:spcPct val="150000"/>
              </a:lnSpc>
              <a:buNone/>
            </a:pPr>
            <a:r>
              <a:rPr lang="ar-SA" sz="2400" b="1" cap="all"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مسأله 19) اگر از منفعت کسب پیش از دادن خمس، </a:t>
            </a:r>
            <a:r>
              <a:rPr lang="ar-SA" sz="24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اثاثیه</a:t>
            </a:r>
            <a:r>
              <a:rPr lang="fa-IR" sz="24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ar-SA" sz="24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ای </a:t>
            </a:r>
            <a:r>
              <a:rPr lang="ar-SA" sz="2400" b="1" cap="all"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برای منزل بخرد و در بین سال احتیاجش از آن برطرف شود، واجب است که خمس آن را بدهد</a:t>
            </a:r>
            <a:r>
              <a:rPr lang="en-US" sz="2400" b="1" cap="all"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p>
        </p:txBody>
      </p:sp>
    </p:spTree>
    <p:extLst>
      <p:ext uri="{BB962C8B-B14F-4D97-AF65-F5344CB8AC3E}">
        <p14:creationId xmlns:p14="http://schemas.microsoft.com/office/powerpoint/2010/main" val="3344803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278650"/>
            <a:ext cx="8229600" cy="5580620"/>
          </a:xfrm>
        </p:spPr>
        <p:txBody>
          <a:bodyPr>
            <a:normAutofit fontScale="85000" lnSpcReduction="10000"/>
          </a:bodyPr>
          <a:lstStyle/>
          <a:p>
            <a:pPr marL="0" indent="0" algn="ctr">
              <a:lnSpc>
                <a:spcPct val="150000"/>
              </a:lnSpc>
              <a:buNone/>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20) مبالغی که انسان برای امور خیریه، کمک به مدارس، آسیب‌دیدگان از سیل و مانند آن انفاق می‌کند، از مخارج سال حساب می‌شود و خمس ندارد</a:t>
            </a:r>
            <a:r>
              <a:rPr lang="en-US"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21) کالاهایی که مورد نیاز نیست و یا اسراف و تبذیر محسوب می‌شود و هزینه‌ی خرید وسایل حرام، مثل انگشتر طلای مردانه، آلات لهو و لعب، ابزار قمار و مانند آن جزء مؤونه محسوب نمی‌شود و خمس دارد</a:t>
            </a:r>
            <a:r>
              <a:rPr lang="en-US"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8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22) هدیه دادن چیزی که بیشتر از حدّ شأن عرفی هدیه دهنده باشد، مؤونه‌ی او محسوب نمی‌شود و باید خمس آن را بپردازد</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2818987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6574" y="233645"/>
            <a:ext cx="8055895" cy="6255694"/>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23) طلایی که شوهر از درآمد بین سال خمسی برای همسرش می‌خرد و به او می‌دهد، اگر به مقدار متعارف و مناسب شأن او باشد، از مؤونه محسوب می‌شود و خمس ندارد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endParaRPr lang="en-US" sz="1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24) بخشش صوری و به قصد فرار از خمس، موجب سقوط خمس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نمی‌شود</a:t>
            </a:r>
            <a:endPar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endParaRPr lang="fa-IR" sz="1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25) اگر شخصی از درآمد بین سال برای آینده‌ی فرزندانش مثلاً اقدام به تهیه‌ی مسکن کند، در صورتی که مسکن تهیه شده از مخارج متناسب با شأن عرفی او محسوب شود، خمس ندارد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380765848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1530" y="278650"/>
            <a:ext cx="8730970" cy="6220164"/>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26) وسیله‌ی نقلیه‌ای که جزو مؤونه بوده و از مؤونه بودن خارج شده، اگر پس از گذشت سال خمسی به فروش برسد، پول فروش آن خمس ندارد</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endParaRPr lang="en-US"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27) اگر از درآمد بین سال به دیگری هدیه دهد و بعد از سال خمسی از هبه‌ی خود رجوع کند، به مجرد رجوع از هبه، باید خمس آن را بپردازد</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endParaRPr lang="en-US"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spcBef>
                <a:spcPct val="20000"/>
              </a:spcBef>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28) کالاهایی از قبیل قند، شکر، برنج، روغن و مانند آن که در احتیاجات روزانه‌ی زندگی مصرف می‌شود اگر از درآمد سال به منظور مصرف سالانه‌ خریداری شود و به مصرف برسد، مؤونه به حساب می‌آید و خمس ندارد و هر مقدار از آن که تا انتهای سال مصرف نشود مؤونه نبوده و باید خمس ارزش آن سر سال خمسی پرداخت شود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273578990"/>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p:cTn id="15"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 calcmode="lin" valueType="num">
                                      <p:cBhvr>
                                        <p:cTn id="23" dur="1000" fill="hold"/>
                                        <p:tgtEl>
                                          <p:spTgt spid="4">
                                            <p:txEl>
                                              <p:pRg st="4" end="4"/>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4" end="4"/>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4" end="4"/>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7" name="Picture 3" descr="E:\متفرقه\مراسم رابطین\آذر\عكس\آقا.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76147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fade">
                                      <p:cBhvr>
                                        <p:cTn id="7" dur="2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344763" y="863715"/>
            <a:ext cx="8802470" cy="3970318"/>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29) چیزهایی از قبیل خانه‌ی مسکونی، لوازم خانگی، اتومبیل شخصی، زیورآلات زنانه و مانند آن که هنگام استفاده عین آنها باقی می‌ماند و به عنوان نیاز زندگی از درآمد بین سال خریداری و استفاده می‌شود، خمس ندارد</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30) کتاب‌های چند جلدی اگر مجموع آن مورد نیاز باشد و یا خرید جلدی که به آن احتیاج است متوقف بر خرید دوره‌ی کامل آن باشد خمس ندارد و در غیر این صورت باید خمس جلدهایی که الآن مورد نیاز نیست پرداخت شود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1950559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200" dirty="0"/>
              <a:t>2) فحش دادن در فضای دوستانه مجازی با انگیزه شوخی، چنانچه موجب </a:t>
            </a:r>
            <a:r>
              <a:rPr lang="fa-IR" sz="3200" dirty="0" err="1"/>
              <a:t>ایذاء</a:t>
            </a:r>
            <a:r>
              <a:rPr lang="fa-IR" sz="3200" dirty="0"/>
              <a:t> و یا اشاعه فحشاء و یا </a:t>
            </a:r>
            <a:r>
              <a:rPr lang="fa-IR" sz="3200" dirty="0" err="1"/>
              <a:t>مفسده</a:t>
            </a:r>
            <a:r>
              <a:rPr lang="fa-IR" sz="3200" dirty="0"/>
              <a:t> قابل توجه دیگری شود جایز نیست</a:t>
            </a:r>
            <a:r>
              <a:rPr lang="en-US" sz="3200" dirty="0"/>
              <a:t>. </a:t>
            </a:r>
            <a:r>
              <a:rPr lang="fa-IR" sz="3200" dirty="0"/>
              <a:t>(</a:t>
            </a:r>
            <a:r>
              <a:rPr lang="en-US" sz="3200" dirty="0"/>
              <a:t> 865432 </a:t>
            </a:r>
            <a:r>
              <a:rPr lang="fa-IR" sz="3200" dirty="0"/>
              <a:t>همان</a:t>
            </a:r>
            <a:r>
              <a:rPr lang="en-US" sz="3200" dirty="0"/>
              <a:t>   </a:t>
            </a:r>
            <a:r>
              <a:rPr lang="fa-IR" sz="3200" dirty="0"/>
              <a:t>17/2/1397)</a:t>
            </a:r>
            <a:endParaRPr lang="en-US" sz="3200" dirty="0"/>
          </a:p>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341531" y="257146"/>
            <a:ext cx="8460940" cy="5593839"/>
          </a:xfrm>
          <a:prstGeom prst="rect">
            <a:avLst/>
          </a:prstGeom>
        </p:spPr>
        <p:txBody>
          <a:bodyPr wrap="square">
            <a:spAutoFit/>
          </a:bodyPr>
          <a:lstStyle/>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31) شخصی که خانه‌ای برای سکونت ندارد، ولی مالک زمینی است که سال خمسی بر آن گذشته، چنانچه زمین را برای ساخت مسکن مورد نیاز، از درآمد بین سال خریده باشد خمس آن واجب نیست، ولی اگر آن را از درآمد سال به قصد فروش و مصرف پول آن برای ساخت خانه خریده باشد، پرداخت خمس آن واجب است</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32) فردی که خانه‌ی ملکی برای سکونت ندارد و از درآمد بین سال زمینی خریده تا در آن خانه‌ای برای خودش بسازد، چنانچه شروع به ساختن کند ولی قبل از اتمام آن، سال خمسی برسد زمین و مصالح ساختمان خمس ندارد</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33) اگر شخصی منزلی که مورد نیاز و در شأن او باشد تهیه کند، مونه محسوب می‌شود و خمس ندارد، هر چند به عللی نتواند در آن سکونت کند و یا پس از مدتی از سکونت در آن منصرف شود</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1754915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3525" y="1043735"/>
            <a:ext cx="9144000" cy="554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ct val="1500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96525" y="53625"/>
            <a:ext cx="8415934" cy="6163226"/>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خمس مطالبات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34) حقوق معوّقه و اجرت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اضافه</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کاری</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سر سال خمسی قابل دریافت نباشد، جزو درآمد سالِ دریافت آن محسوب می شود که اگر در همان سالِ دریافت در مؤونه مصرف شود، خمس ندارد امّا اگر سرِ سالِ خمسی قابل دریافت باشد، پرداخت خمس آن واجب است، هرچند هنوز آن را نگرفته باشد</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fa-IR" sz="11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35) حق سنوات  و آنچه  بر اساس قرارداد  پرداخت می شود، جزو درآمد سال دریافت محسوب می شود که اگر تا پایان سال خمسی در مؤونه صرف نشود باید خمس آن پرداخت شود ولی پاداش وعیدی خمس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ندارد</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endParaRPr lang="fa-IR" sz="105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36) پرداخت خمس حقوق بازنشستگی و پولی که به خاطر مرخصّیِ استفاده نشده پرداخت می‌شود، اگر تا سر سال خمسی باقی بماند، واجب است</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21345301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117693"/>
            <a:ext cx="8415935" cy="618630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37) مبالغی که تحت عنوان صندوق پس انداز، قانون تسرّی، صندوق تأمین آتیه و... از حقوق و مزایا کسر و در پایان مدت خدمت هنگام بازنشستگی به صورت یکجا پرداخت میگردد، دو صورت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دارد</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endParaRPr lang="en-US" sz="1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اگر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این مبالغ بدون اختیار از حقوق کسر می‌شود، جزو درآمد سال وصول است که اگر تا سر سال خمسی (سال وصول) در مؤونه صرف نشود، خمس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دارد</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fa-IR" sz="1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اگر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با توافق از حقوق کسر می‌شود و قابل دریافت است، باید در پایان هر سالِ خمسی، خمس آن پرداخت شود، اما اگر قابل دریافت نیست، زمانی که پرداخت شد باید بلافاصله خمس مقداری که قبلاً سال بر آن گذشته است پرداخت شود و مقداری که مربوط به سال اخیر بوده و هنوز سال خمسی آن نرسیده، جزو درآمد سال وصول است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232410680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6514" y="413665"/>
            <a:ext cx="8820979" cy="5078313"/>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38) اگر از درآمد بین سال مالی را به کسی قرض دهد، چنانچه بتواند تا آخر سال قرضش را از او بگیرد، واجب است سر سال، خمس آن را بپردازد، و لی اگر نتواند قرض خود را تا پایان سال بگیرد، می تواند هر وقت آن را وصول کرد خمس آن را فوراً بپردازد</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39) پول پیش که مستأجر به موجر قرض می‌دهد، اگر از منفعت کسب مستأجر باشد بعد از گذشت سال خمس دارد و هر وقت مستأجر بتواند آن را از موجر بگیرد باید خمس آن را بپردازد. مگر اینکه به این پول برای اجاره منزل نیاز داشته باشد که در این صورت می تواند تا زمان رفع نیاز، پرداخت خمس را به تأخیر بیندازد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359251983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 calcmode="lin" valueType="num">
                                      <p:cBhvr>
                                        <p:cTn id="22"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03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800" dirty="0"/>
              <a:t>4)استفاده از شبکه های اجتماعی  که </a:t>
            </a:r>
            <a:r>
              <a:rPr lang="fa-IR" sz="2800" dirty="0" err="1" smtClean="0"/>
              <a:t>موجلاق</a:t>
            </a:r>
            <a:r>
              <a:rPr lang="fa-IR" sz="2800" dirty="0" smtClean="0"/>
              <a:t> </a:t>
            </a:r>
            <a:r>
              <a:rPr lang="fa-IR" sz="2800" dirty="0"/>
              <a:t>و جدایی زن و شوهر شود، جایز نیست</a:t>
            </a:r>
            <a:r>
              <a:rPr lang="en-US" sz="2800" dirty="0"/>
              <a:t>   . </a:t>
            </a:r>
            <a:r>
              <a:rPr lang="fa-IR" sz="2800" dirty="0"/>
              <a:t>(</a:t>
            </a:r>
            <a:r>
              <a:rPr lang="fa-IR" sz="2800" dirty="0" err="1"/>
              <a:t>استفتاءازدفتر</a:t>
            </a:r>
            <a:r>
              <a:rPr lang="fa-IR" sz="2800" dirty="0"/>
              <a:t> مقام معظم رهبری،29/11/1394)</a:t>
            </a:r>
            <a:endParaRPr lang="en-US" sz="2800" dirty="0"/>
          </a:p>
          <a:p>
            <a:pPr rtl="1"/>
            <a:r>
              <a:rPr lang="fa-IR" sz="2800" dirty="0"/>
              <a:t>5) دیدن فیلمهای مستهجن توسط زن </a:t>
            </a:r>
            <a:r>
              <a:rPr lang="fa-IR" sz="2800" dirty="0" err="1"/>
              <a:t>وشوهر</a:t>
            </a:r>
            <a:r>
              <a:rPr lang="fa-IR" sz="2800" dirty="0"/>
              <a:t>  که موجب </a:t>
            </a:r>
            <a:r>
              <a:rPr lang="fa-IR" sz="2800" dirty="0" err="1" smtClean="0"/>
              <a:t>تحری</a:t>
            </a:r>
            <a:r>
              <a:rPr lang="fa-IR" sz="2800" dirty="0" smtClean="0"/>
              <a:t> </a:t>
            </a:r>
            <a:r>
              <a:rPr lang="fa-IR" sz="2800" dirty="0"/>
              <a:t>شهوت شود، جایز نیست</a:t>
            </a:r>
            <a:r>
              <a:rPr lang="en-US" sz="2800" dirty="0"/>
              <a:t>. </a:t>
            </a:r>
            <a:r>
              <a:rPr lang="fa-IR" sz="2800" dirty="0"/>
              <a:t>(اجوبه،س1200)</a:t>
            </a:r>
            <a:endParaRPr lang="en-US" sz="2800" dirty="0"/>
          </a:p>
          <a:p>
            <a:pPr rtl="1"/>
            <a:r>
              <a:rPr lang="fa-IR" sz="2800" dirty="0"/>
              <a:t>6) اگر استفاده از فضای مجازی، شبکه های اجتماعی و بازیهای اینترنتی، موجب اذیت و آزار والدین شود، حرام و گناه است.</a:t>
            </a:r>
            <a:endParaRPr lang="en-US" sz="2800" dirty="0"/>
          </a:p>
        </p:txBody>
      </p:sp>
      <p:sp>
        <p:nvSpPr>
          <p:cNvPr id="2" name="Rectangle 1"/>
          <p:cNvSpPr/>
          <p:nvPr/>
        </p:nvSpPr>
        <p:spPr>
          <a:xfrm>
            <a:off x="1286635" y="908720"/>
            <a:ext cx="6975774" cy="5586145"/>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سال خمسی ، محاسبه و پرداخت آن</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40) ابتداى سال براى پرداخت خمس زمانی است كه انسان اوّلين درآمد را به دست مى‏آورد، بنابراین ابتدای سال خمسی افرادی مانند کارگران و کارمندان از اولین روزی است که امکان دریافت اولین درآمد از درآمدهای کار و کارمندی را داشته باشند و سال خمسی تجار و مغازه‌داران با امکان حصول اولین سود خرید و فروش است و سال خمسی باغداران و کشاورزان از برداشت اولین محصول شروع می‌شود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41) تقدیم سال خمسی به اینکه خمس درآمد تا آن زمان را پرداخت کند، اشکال ندارد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1468530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78650"/>
            <a:ext cx="8685964" cy="4558875"/>
          </a:xfrm>
        </p:spPr>
        <p:txBody>
          <a:bodyPr>
            <a:noAutofit/>
          </a:bodyPr>
          <a:lstStyle/>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42) تأخیر در پرداخت خمس به مقداری که عرفاً صرف مال در آن، مثل صرف در مؤونه سال محسوب شود، اشکال ندارد، مثلاً امروز سال خمسی فرد فرا رسیده و او نیاز دارد وسیله‌ای برای مایحتاج زندگی خود تهیه کند، یا اینکه دین خود را پرداخت کند؛ در این صورت مجاز است قبل از دادن خمس، آن وسیله را خریداری کرده یا دین خود را بدهد</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43) اگر فردی در بین سال فوت كند، با اینکه دارای سال خمسی است، اما هنگام مرگ، آخر سال او حساب شده و باید خمس آنچه که از درآمد سال فوت، صرف مؤونه نشده، پرداخت شود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42194688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down)">
                                      <p:cBhvr>
                                        <p:cTn id="25" dur="580">
                                          <p:stCondLst>
                                            <p:cond delay="0"/>
                                          </p:stCondLst>
                                        </p:cTn>
                                        <p:tgtEl>
                                          <p:spTgt spid="3">
                                            <p:txEl>
                                              <p:pRg st="2" end="2"/>
                                            </p:txEl>
                                          </p:spTgt>
                                        </p:tgtEl>
                                      </p:cBhvr>
                                    </p:animEffect>
                                    <p:anim calcmode="lin" valueType="num">
                                      <p:cBhvr>
                                        <p:cTn id="26"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2" end="2"/>
                                            </p:txEl>
                                          </p:spTgt>
                                        </p:tgtEl>
                                      </p:cBhvr>
                                      <p:to x="100000" y="60000"/>
                                    </p:animScale>
                                    <p:animScale>
                                      <p:cBhvr>
                                        <p:cTn id="32" dur="166" decel="50000">
                                          <p:stCondLst>
                                            <p:cond delay="676"/>
                                          </p:stCondLst>
                                        </p:cTn>
                                        <p:tgtEl>
                                          <p:spTgt spid="3">
                                            <p:txEl>
                                              <p:pRg st="2" end="2"/>
                                            </p:txEl>
                                          </p:spTgt>
                                        </p:tgtEl>
                                      </p:cBhvr>
                                      <p:to x="100000" y="100000"/>
                                    </p:animScale>
                                    <p:animScale>
                                      <p:cBhvr>
                                        <p:cTn id="33" dur="26">
                                          <p:stCondLst>
                                            <p:cond delay="1312"/>
                                          </p:stCondLst>
                                        </p:cTn>
                                        <p:tgtEl>
                                          <p:spTgt spid="3">
                                            <p:txEl>
                                              <p:pRg st="2" end="2"/>
                                            </p:txEl>
                                          </p:spTgt>
                                        </p:tgtEl>
                                      </p:cBhvr>
                                      <p:to x="100000" y="80000"/>
                                    </p:animScale>
                                    <p:animScale>
                                      <p:cBhvr>
                                        <p:cTn id="34" dur="166" decel="50000">
                                          <p:stCondLst>
                                            <p:cond delay="1338"/>
                                          </p:stCondLst>
                                        </p:cTn>
                                        <p:tgtEl>
                                          <p:spTgt spid="3">
                                            <p:txEl>
                                              <p:pRg st="2" end="2"/>
                                            </p:txEl>
                                          </p:spTgt>
                                        </p:tgtEl>
                                      </p:cBhvr>
                                      <p:to x="100000" y="100000"/>
                                    </p:animScale>
                                    <p:animScale>
                                      <p:cBhvr>
                                        <p:cTn id="35" dur="26">
                                          <p:stCondLst>
                                            <p:cond delay="1642"/>
                                          </p:stCondLst>
                                        </p:cTn>
                                        <p:tgtEl>
                                          <p:spTgt spid="3">
                                            <p:txEl>
                                              <p:pRg st="2" end="2"/>
                                            </p:txEl>
                                          </p:spTgt>
                                        </p:tgtEl>
                                      </p:cBhvr>
                                      <p:to x="100000" y="90000"/>
                                    </p:animScale>
                                    <p:animScale>
                                      <p:cBhvr>
                                        <p:cTn id="36" dur="166" decel="50000">
                                          <p:stCondLst>
                                            <p:cond delay="1668"/>
                                          </p:stCondLst>
                                        </p:cTn>
                                        <p:tgtEl>
                                          <p:spTgt spid="3">
                                            <p:txEl>
                                              <p:pRg st="2" end="2"/>
                                            </p:txEl>
                                          </p:spTgt>
                                        </p:tgtEl>
                                      </p:cBhvr>
                                      <p:to x="100000" y="100000"/>
                                    </p:animScale>
                                    <p:animScale>
                                      <p:cBhvr>
                                        <p:cTn id="37" dur="26">
                                          <p:stCondLst>
                                            <p:cond delay="1808"/>
                                          </p:stCondLst>
                                        </p:cTn>
                                        <p:tgtEl>
                                          <p:spTgt spid="3">
                                            <p:txEl>
                                              <p:pRg st="2" end="2"/>
                                            </p:txEl>
                                          </p:spTgt>
                                        </p:tgtEl>
                                      </p:cBhvr>
                                      <p:to x="100000" y="95000"/>
                                    </p:animScale>
                                    <p:animScale>
                                      <p:cBhvr>
                                        <p:cTn id="38"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2311" y="773705"/>
            <a:ext cx="8521689" cy="5632311"/>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44) اگر میت وصیت کند که مقداری از دارایی او به عنوان خمس پرداخت شود یا ورثه بدانند که وی خمس بدهکار است، تا زمانی</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وصیت میت و یا خمسی را که بر عهده دارد از ترکه‌ی او نپردازند، نمی‌توانند در آن تصرف نمایند، مگر آن‌که تصمیم جدّی بر ادای خمس و انجام وصیت بدون مسامحه داشته باشند</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45) هرگاه به مال کودکان خمس تعلق بگیرد، بر ولیّ شرعی او پرداخت آن واجب است؛ مگر خمس سود حاصل از تجارت با اموال او یا منافع کسبش که پرداخت آن بر ولی واجب نیست، البته در صورتی که سود به دست آمده تا رسیدن طفل به سن تکلیف باقی بماند، ادای خمس آن بنابر احتیاط واجب بر عهده¬ی طفل است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4234266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251520" y="1311899"/>
            <a:ext cx="864096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46) تأخیر پرداخت خمس از سال خمسی به سال دیگر جایز نیست، البته هر وقت آن را بپردازند ادای بدهی محسوب می‌شود و در صورت کاهش ارزش پول، مقدار تنزّل نیز باید پرداخت شود و اگر مقدار تنزّل معلوم نباشد، باید با حاکم شرع مصالحه شود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47) کسی که درآمدی هر چند به مقدار کم داشته باشد، واجب است که سال خمسی داشته و درآمد سالانه خود را محاسبه نماید تا اگر چیزی از درآمد تا پایان سال باقی بماند خمس آن را بپردازد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16129831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4800"/>
              </a:lnSpc>
              <a:defRPr/>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656565" y="692150"/>
            <a:ext cx="8325924" cy="5632311"/>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48) کسی که خمس درآمد خود را سر سال نپردازد و پس از گذشت سال خمسی آن را صرف در زندگی یا تبدیل به سرمایه کند، این خمس بر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عهده</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او می‌باشد که باید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آن</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را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با لحاظ تنزل ارزش پول پرداخت کند، بنابر این در مواردی که مقدار تنزل ارزش پول (تورم) معلوم است همان را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می</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پردازد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 در موارد مشکوک باید مصالحه شود</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49) زن و شوهری که درآمد خود را به طور مشترک در مؤونه مصرف می‌کنند واجب است هریک سال خمسی داشته باشند و خمس باقی مانده‌ی درآمد سالانه‌ی خود را در پایان سال خمسی بپردازند و جایز است یکی از آنان با اجازه‌ی دیگری محاسبه کرده و خمس را بپردازد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3688131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545" y="2753925"/>
            <a:ext cx="8229600" cy="1409700"/>
          </a:xfrm>
          <a:effectLst>
            <a:glow rad="63500">
              <a:schemeClr val="accent1">
                <a:satMod val="175000"/>
                <a:alpha val="40000"/>
              </a:schemeClr>
            </a:glow>
          </a:effectLst>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dirty="0" smtClean="0">
                <a:ln w="0"/>
                <a:solidFill>
                  <a:schemeClr val="accent1"/>
                </a:solidFill>
                <a:effectLst>
                  <a:outerShdw blurRad="38100" dist="25400" dir="5400000" algn="ctr" rotWithShape="0">
                    <a:srgbClr val="6E747A">
                      <a:alpha val="43000"/>
                    </a:srgbClr>
                  </a:outerShdw>
                </a:effectLst>
                <a:cs typeface="B Nazanin" pitchFamily="2" charset="-78"/>
              </a:rPr>
              <a:t>مقدمه</a:t>
            </a:r>
            <a:br>
              <a:rPr lang="fa-IR" sz="2800" b="1" dirty="0" smtClean="0">
                <a:ln w="0"/>
                <a:solidFill>
                  <a:schemeClr val="accent1"/>
                </a:solidFill>
                <a:effectLst>
                  <a:outerShdw blurRad="38100" dist="25400" dir="5400000" algn="ctr" rotWithShape="0">
                    <a:srgbClr val="6E747A">
                      <a:alpha val="43000"/>
                    </a:srgbClr>
                  </a:outerShdw>
                </a:effectLst>
                <a:cs typeface="B Nazanin" pitchFamily="2" charset="-78"/>
              </a:rPr>
            </a:br>
            <a:r>
              <a:rPr lang="fa-IR" sz="2800" b="1" dirty="0" smtClean="0">
                <a:ln w="0"/>
                <a:solidFill>
                  <a:schemeClr val="accent1"/>
                </a:solidFill>
                <a:effectLst>
                  <a:outerShdw blurRad="38100" dist="25400" dir="5400000" algn="ctr" rotWithShape="0">
                    <a:srgbClr val="6E747A">
                      <a:alpha val="43000"/>
                    </a:srgbClr>
                  </a:outerShdw>
                </a:effectLst>
                <a:cs typeface="B Nazanin" pitchFamily="2" charset="-78"/>
              </a:rPr>
              <a:t>اهمیت   </a:t>
            </a:r>
            <a:r>
              <a:rPr lang="fa-IR" sz="2800" b="1" dirty="0">
                <a:ln w="0"/>
                <a:solidFill>
                  <a:schemeClr val="accent1"/>
                </a:solidFill>
                <a:effectLst>
                  <a:outerShdw blurRad="38100" dist="25400" dir="5400000" algn="ctr" rotWithShape="0">
                    <a:srgbClr val="6E747A">
                      <a:alpha val="43000"/>
                    </a:srgbClr>
                  </a:outerShdw>
                </a:effectLst>
                <a:cs typeface="B Nazanin" pitchFamily="2" charset="-78"/>
              </a:rPr>
              <a:t>فقه درقرآن</a:t>
            </a:r>
            <a:r>
              <a:rPr lang="en-US" sz="4000" dirty="0"/>
              <a:t/>
            </a:r>
            <a:br>
              <a:rPr lang="en-US" sz="4000" dirty="0"/>
            </a:br>
            <a:r>
              <a:rPr lang="ar-SA" sz="2800" b="1" dirty="0">
                <a:ln w="0"/>
                <a:solidFill>
                  <a:schemeClr val="accent1"/>
                </a:solidFill>
                <a:effectLst>
                  <a:outerShdw blurRad="38100" dist="25400" dir="5400000" algn="ctr" rotWithShape="0">
                    <a:srgbClr val="6E747A">
                      <a:alpha val="43000"/>
                    </a:srgbClr>
                  </a:outerShdw>
                </a:effectLst>
                <a:cs typeface="B Nazanin" pitchFamily="2" charset="-78"/>
              </a:rPr>
              <a:t>مَا كَانَ الْمُؤْمِنُونَ لِيَنفِرُواْ كَآفَّةً فَلَوْلاَ نَفَرَ مِن كُلِّ فِرْقَةٍ مِّنْهُمْ طَآئِفَةٌ لِّيَتَفَقَّهُواْ فِي الدِّينِ وَلِيُنذِرُواْ قَوْمَهُمْ إِذَا رَجَعُواْ إِلَيْهِمْ لَعَلَّهُمْ يَحْذَرُونَ»(توبه/122)</a:t>
            </a:r>
            <a:r>
              <a:rPr lang="en-US" sz="2800" b="1" dirty="0">
                <a:ln w="0"/>
                <a:solidFill>
                  <a:schemeClr val="accent1"/>
                </a:solidFill>
                <a:effectLst>
                  <a:outerShdw blurRad="38100" dist="25400" dir="5400000" algn="ctr" rotWithShape="0">
                    <a:srgbClr val="6E747A">
                      <a:alpha val="43000"/>
                    </a:srgbClr>
                  </a:outerShdw>
                </a:effectLst>
                <a:cs typeface="B Nazanin" pitchFamily="2" charset="-78"/>
              </a:rPr>
              <a:t/>
            </a:r>
            <a:br>
              <a:rPr lang="en-US" sz="2800" b="1" dirty="0">
                <a:ln w="0"/>
                <a:solidFill>
                  <a:schemeClr val="accent1"/>
                </a:solidFill>
                <a:effectLst>
                  <a:outerShdw blurRad="38100" dist="25400" dir="5400000" algn="ctr" rotWithShape="0">
                    <a:srgbClr val="6E747A">
                      <a:alpha val="43000"/>
                    </a:srgbClr>
                  </a:outerShdw>
                </a:effectLst>
                <a:cs typeface="B Nazanin" pitchFamily="2" charset="-78"/>
              </a:rPr>
            </a:br>
            <a:r>
              <a:rPr lang="ar-SA" sz="2800" b="1" dirty="0">
                <a:ln w="0"/>
                <a:solidFill>
                  <a:schemeClr val="accent1"/>
                </a:solidFill>
                <a:effectLst>
                  <a:outerShdw blurRad="38100" dist="25400" dir="5400000" algn="ctr" rotWithShape="0">
                    <a:srgbClr val="6E747A">
                      <a:alpha val="43000"/>
                    </a:srgbClr>
                  </a:outerShdw>
                </a:effectLst>
                <a:cs typeface="B Nazanin" pitchFamily="2" charset="-78"/>
              </a:rPr>
              <a:t>شایسته نیست مؤمنان همگی (بسوی میدان جهاد) کوچ کنند؛ چرا از هر گروهی از آنان، طایفه‌ای کوچ نمی‌کند (و طایفه‌ای در مدینه بماند)، تا در دین (و معارف و احکام اسلام) آگاهی یابند و به هنگام بازگشت بسوی قوم خود، آنها را بیم دهند؟! شاید (از مخالفت فرمان پروردگار) بترسند، و خودداری کنند</a:t>
            </a:r>
            <a:r>
              <a:rPr lang="en-US" sz="2800" b="1" dirty="0">
                <a:ln w="0"/>
                <a:solidFill>
                  <a:schemeClr val="accent1"/>
                </a:solidFill>
                <a:effectLst>
                  <a:outerShdw blurRad="38100" dist="25400" dir="5400000" algn="ctr" rotWithShape="0">
                    <a:srgbClr val="6E747A">
                      <a:alpha val="43000"/>
                    </a:srgbClr>
                  </a:outerShdw>
                </a:effectLst>
                <a:cs typeface="B Nazanin" pitchFamily="2" charset="-78"/>
              </a:rPr>
              <a:t>!</a:t>
            </a:r>
          </a:p>
        </p:txBody>
      </p:sp>
    </p:spTree>
    <p:extLst>
      <p:ext uri="{BB962C8B-B14F-4D97-AF65-F5344CB8AC3E}">
        <p14:creationId xmlns:p14="http://schemas.microsoft.com/office/powerpoint/2010/main" val="96879583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1530" y="368660"/>
            <a:ext cx="8415935" cy="5078313"/>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50) سال خمسی را می‌توان قمری یا شمسی قرار داد و مکلف در انتخاب آن آزاد است</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51) هنگام رسیدن سال خمسی، برای محاسبه‌ی خمس سرمایه، ابتدا کالاها و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پول</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های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نقد موجود را حساب و قیمت‌گذاری کرده و خمس آنچه را که از درآمد بین سال تهیه شده، می‌پردازد، سپس در سال بعد مجموعه‌ی کالا و پول نقد موجود را با سرمایه ی سال قبل که خمس آن پرداخته شده است می‌سنجد، اگر علاوه بر تورّم، چیزی بر آن اضافه شده، سود محسوب شده و به آن خمس تعلق می‌گیرد و اگر چیزی اضافه نشده باشد ، خمس بر او واجب نیست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897938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400" dirty="0" smtClean="0"/>
              <a:t>(</a:t>
            </a:r>
            <a:r>
              <a:rPr lang="fa-IR" sz="2400" dirty="0"/>
              <a:t>اجوبه،س1397.)                                                                                                     </a:t>
            </a:r>
            <a:endParaRPr lang="en-US" sz="2400" dirty="0"/>
          </a:p>
        </p:txBody>
      </p:sp>
      <p:sp>
        <p:nvSpPr>
          <p:cNvPr id="2" name="Rectangle 1"/>
          <p:cNvSpPr/>
          <p:nvPr/>
        </p:nvSpPr>
        <p:spPr>
          <a:xfrm>
            <a:off x="341530" y="381839"/>
            <a:ext cx="8460940" cy="4193456"/>
          </a:xfrm>
          <a:prstGeom prst="rect">
            <a:avLst/>
          </a:prstGeom>
        </p:spPr>
        <p:txBody>
          <a:bodyPr wrap="square">
            <a:spAutoFit/>
          </a:bodyPr>
          <a:lstStyle/>
          <a:p>
            <a:pPr rtl="1"/>
            <a:r>
              <a:rPr lang="en-US" dirty="0"/>
              <a:t> </a:t>
            </a:r>
          </a:p>
          <a:p>
            <a:pPr algn="ctr" rtl="1">
              <a:lnSpc>
                <a:spcPct val="150000"/>
              </a:lnSpc>
            </a:pP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مسأله 52) کسی که در صحت حساب خمس درآمد سال‌های گذشته، شک دارد به آن اعتنا نکند و پرداخت مجدد خمس بر او واجب نیست</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p>
          <a:p>
            <a:pPr algn="ctr" rtl="1">
              <a:lnSpc>
                <a:spcPct val="150000"/>
              </a:lnSpc>
            </a:pP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مسأله 53) خمس قطعی، قابل بخشش یا مصالحه نیست</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p>
          <a:p>
            <a:pPr algn="ctr" rtl="1">
              <a:lnSpc>
                <a:spcPct val="150000"/>
              </a:lnSpc>
            </a:pP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مسأله 54) پرداخت خمس و سایر حقوق شرعی از طریق حساب و حواله ی بانکی اشکال ندارد</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p>
        </p:txBody>
      </p:sp>
    </p:spTree>
    <p:extLst>
      <p:ext uri="{BB962C8B-B14F-4D97-AF65-F5344CB8AC3E}">
        <p14:creationId xmlns:p14="http://schemas.microsoft.com/office/powerpoint/2010/main" val="874125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
        <p:nvSpPr>
          <p:cNvPr id="3" name="Rectangle 2"/>
          <p:cNvSpPr/>
          <p:nvPr/>
        </p:nvSpPr>
        <p:spPr>
          <a:xfrm>
            <a:off x="225203" y="683695"/>
            <a:ext cx="8798138" cy="3924151"/>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مصرف خمس</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55) کسی که مکلف به پرداخت خمس می‌باشد باید آن را به ولی امر خمس تحویل دهد و در این مسأله تفاوتی میان سهم سادات و سهم امام(علیه السلام) نیست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56) پرداخت خمس به کسی که می دانیم وکیل ولی امر مسلمین در گرفتن خمس می¬باشد، جایز است، ولی اگر وکالت او احراز نشده باشد، دادن خمس به او جایز نیست و در صورت پرداخت، موجب یقین به برائت ذمه نمی شود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1611281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3038695"/>
            <a:ext cx="8365429" cy="10030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endParaRPr lang="en-US" sz="4400" b="1" cap="all" dirty="0">
              <a:ln w="0"/>
              <a:effectLst>
                <a:glow rad="63500">
                  <a:schemeClr val="accent6">
                    <a:satMod val="175000"/>
                    <a:alpha val="40000"/>
                  </a:schemeClr>
                </a:glow>
                <a:reflection blurRad="12700" stA="50000" endPos="50000" dist="5000" dir="5400000" sy="-100000" rotWithShape="0"/>
              </a:effectLst>
              <a:cs typeface="B Nazanin" pitchFamily="2" charset="-78"/>
            </a:endParaRPr>
          </a:p>
        </p:txBody>
      </p:sp>
      <p:sp>
        <p:nvSpPr>
          <p:cNvPr id="3" name="مستطیل 2"/>
          <p:cNvSpPr/>
          <p:nvPr/>
        </p:nvSpPr>
        <p:spPr>
          <a:xfrm>
            <a:off x="625973" y="863715"/>
            <a:ext cx="7978893" cy="4939814"/>
          </a:xfrm>
          <a:prstGeom prst="rect">
            <a:avLst/>
          </a:prstGeom>
        </p:spPr>
        <p:txBody>
          <a:bodyPr wrap="square">
            <a:spAutoFit/>
          </a:bodyPr>
          <a:lstStyle/>
          <a:p>
            <a:pPr algn="ctr" rtl="1">
              <a:lnSpc>
                <a:spcPct val="150000"/>
              </a:lnSpc>
            </a:pPr>
            <a:r>
              <a:rPr lang="en-US" dirty="0"/>
              <a:t>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57) صرف خمس (خواه سهم امام «عليه السلام» و خواه سهم سادات) در هر امری؛ مانند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حوزه</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های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علمیه، تهیه و توزیع کتاب‌های مفید و لازم دینی، ازدواج سادات نیازمند و پرداخت بدهی آنان باید با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اجازه</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از ولی امر مسلمین یا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نماینده</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ایشان در این زمینه،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باشد</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58) زن سیده‌ای که شوهرش بر اثر فقر نمی‌تواند نفقه‌ی او را بدهد و او هم شرعاً فقیر باشد می‌تواند برای رفع نیازش سهم سادات بگیرد و آن را برای خود و فرزندان و حتی شوهرش (هر چند از سادات نباشد) مصرف کند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417627888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323655"/>
            <a:ext cx="8685965" cy="5209118"/>
          </a:xfrm>
          <a:prstGeom prst="rect">
            <a:avLst/>
          </a:prstGeom>
        </p:spPr>
        <p:txBody>
          <a:bodyPr wrap="square">
            <a:spAutoFit/>
          </a:bodyPr>
          <a:lstStyle/>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59) سید کسی است که از طرف پدر انتساب به جناب هاشم جد اعلای پیامبراعظم(صلی الله علیه و آله) داشته باشد، بنابراین همه‌ی سادات علوی و عقیلی، هاشمی هستند و حق استفاده از مزایای خاص سادات هاشمی را دارند</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60) گرچه منتسبین به پیامبر اکرم(صلی الله علیهم و آله) از طرف مادر هم از اولاد رسول اکرم (صلی الله علیه و آله) محسوب می‌شوند، ولی ملاک ترتّب آثار و احکام شرعی سیادت، با انتساب از طرف پدر است</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2353197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527511" y="1313765"/>
            <a:ext cx="8595955" cy="3270126"/>
          </a:xfrm>
          <a:prstGeom prst="rect">
            <a:avLst/>
          </a:prstGeom>
        </p:spPr>
        <p:txBody>
          <a:bodyPr wrap="square">
            <a:spAutoFit/>
          </a:bodyPr>
          <a:lstStyle/>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مسایل متفرقه‌ی خمس</a:t>
            </a: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61) خوردن غذای کسی که اهل خمس نیست اشکال ندارد</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62) اگر سرپرست خانواده خمس اموال خود را نپردازد، گر چه مرتکب معصیت شده است، لکن تصرف اعضای خانواده در آن اموال اشکال ندارد</a:t>
            </a:r>
            <a:r>
              <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2449464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611560" y="323655"/>
            <a:ext cx="7965885" cy="5539978"/>
          </a:xfrm>
          <a:prstGeom prst="rect">
            <a:avLst/>
          </a:prstGeom>
        </p:spPr>
        <p:txBody>
          <a:bodyPr wrap="square">
            <a:spAutoFit/>
          </a:bodyPr>
          <a:lstStyle/>
          <a:p>
            <a:pPr algn="ctr" rtl="1">
              <a:lnSpc>
                <a:spcPct val="150000"/>
              </a:lnSpc>
            </a:pPr>
            <a:r>
              <a:rPr lang="en-US" sz="1600" dirty="0"/>
              <a:t> </a:t>
            </a: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کیفیت محاسبه خمس سهام</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63) کیفیت محاسبه خمس سهام در صور ذیل، متفاوت است</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 سهامی که به قصد تجارت خریده شده، دو صورت دارد</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الف) با درآمد بین سال خریده شده</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در این صورت در سررسید سال خمسی اول باید به قیمت </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روز</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محاسبه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 خمس آن پرداخت شود و در سررسید سال های بعد، اصل آن خمس ندارد ولی ارزش افزوده آن پس از کسر مقدار تورم، خمس </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دارد</a:t>
            </a: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 با پولی که متعلق خمس نیست ـ مثل هدیه، ارث، مهریه یا درآمدی که خمس آن پرداخت شده ـ خریده شده</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در این صورت در سررسید هر سال خمسی، اصل آن خمس ندارد ولی ارزش افزوده آن، پس از کسر مقدار تورم، خمس دارد</a:t>
            </a:r>
            <a:r>
              <a:rPr lang="en-US"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93464240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521550" y="323655"/>
            <a:ext cx="8415935" cy="5632311"/>
          </a:xfrm>
          <a:prstGeom prst="rect">
            <a:avLst/>
          </a:prstGeom>
        </p:spPr>
        <p:txBody>
          <a:bodyPr wrap="square">
            <a:spAutoFit/>
          </a:bodyPr>
          <a:lstStyle/>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 سهامی که به قصد حفظ ارزش پول یا استفاده از سود سالیانه آن (نه به قصد تجارت) خریده شده، دو صورت دارد</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الف) با درآمد بین سال خریده شده: در این صورت در سررسید سال خمسی، باید به قیمت روز محاسبه و خمس آن پرداخت شود و در سال های بعد تا زمانی که فروخته نشده، خمس ندارد اما پس از فروش ارزش افزوده آن (با کسر مقدار تورم) جزء درآمد سال فروش است که اگر تا پایان سال خمسی در امور زندگی مصرف نشود، خمس دارد</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 با پولی که متعلق خمس نیست ـ مثل هدیه، ارث، مهریه یا درآمدی که خمس آن پرداخت شده ـ خریده شده: در این صورت تا زمانی که فروخته نشده، خمس ندارد اما پس از فروش، ارزش افزوده آن (با کسر مقدار تورم) جزء درآمد سال فروش است که اگر تا پایان سال خمسی در امور زندگی مصرف نشود، خمس دارد</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تذکر: موارد گذشته مربوط به اصل سهام است، اما سود سالیانه سهام اگر تا پایان سال خمسی در امور زندگی مصرف نشده باشد، در هر صورت خمس دارد</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67181781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521550" y="323655"/>
            <a:ext cx="8415935" cy="6001643"/>
          </a:xfrm>
          <a:prstGeom prst="rect">
            <a:avLst/>
          </a:prstGeom>
        </p:spPr>
        <p:txBody>
          <a:bodyPr wrap="square">
            <a:spAutoFit/>
          </a:bodyPr>
          <a:lstStyle/>
          <a:p>
            <a:pPr algn="ctr" rtl="1">
              <a:lnSpc>
                <a:spcPct val="150000"/>
              </a:lnSpc>
            </a:pPr>
            <a:r>
              <a:rPr lang="fa-IR" sz="36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استفتاءات خمس</a:t>
            </a: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س1)کشاورزی از درآمد سالش، کود مرغی می خرد و در زمین کشاورزی پخش می کند، ولی در منطقه ما عرف بر این است که زمانی کود را مصرف شده می دانند که در زمینی که در آن زمین، کود پاشی شده یک بار کشت شود و گیاه کاشته شده در زمین از آن کود استفاده کرده باشد فلذا کودی که در زمین پاشیده شده و از آن استفاده نگردیده هر چند پاشیده شده، مالیت دارد (و دلیل آن هم این است که زمینی که در آن کود پاشی شده و اجاره داده می شود ارزش کود پاشیده شده جدای از اجاره زمین محاسبه می گردد) حال سؤال این است که آیا این کود که در زمین پخش شده ولی مالیت دارد، خمس دارد یا خیر؟</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ج)چنانچه این کودها عرفاً مصرف شده محسوب نشود، و از درآمد بین سال خریده شده باشد، متعلق خمس است</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شماره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استفتاء: 1184445منتخب المسائل، خمس م. 1628و 1580 </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اجوبه س956</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00671735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7517" y="893679"/>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521550" y="323655"/>
            <a:ext cx="8415935" cy="5493812"/>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2)خمس سهام عدالت خمس سود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س)با توجه به اینکه ارزش سهام هر لحظه می تواند بالا یا پایین شود و تا وقتی که سهام را نفروشیم سود معنی ندارد ولی ارزش صوری آن نشان می دهد که بالا رفته. حال آیا سهام در صورت فروش آن، متعلق خمس است که دسترسی به سود پیدا می شود؟ یا خمس سهام بر ارزش صوری تعلق می گیرد که یک ارزش تابلویی است و روز دوم می تواند کم شود و در واقع هنوز سودی کسب نشده است؟                 ج)اگر سهام، با درآمد سال، خریده شده باشد، سر سال خمسی، هر مقداری که قابل فروش باشد، باید خمس آن پرداخته شود، هر چند فعلاَ قصد فروش نداشته باشد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شماره استفتاء: 1184542،همسان سازی سهام عدالت و احکام خمس، م116 و 143  و اجوبه، س993</a:t>
            </a:r>
            <a:endParaRPr lang="en-US"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65094071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545" y="2753925"/>
            <a:ext cx="8229600" cy="1409700"/>
          </a:xfrm>
          <a:effectLst>
            <a:glow rad="63500">
              <a:schemeClr val="accent1">
                <a:satMod val="175000"/>
                <a:alpha val="40000"/>
              </a:schemeClr>
            </a:glow>
          </a:effectLst>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200" b="1" dirty="0" smtClean="0">
                <a:ln w="0"/>
                <a:solidFill>
                  <a:schemeClr val="accent1"/>
                </a:solidFill>
                <a:effectLst>
                  <a:outerShdw blurRad="38100" dist="25400" dir="5400000" algn="ctr" rotWithShape="0">
                    <a:srgbClr val="6E747A">
                      <a:alpha val="43000"/>
                    </a:srgbClr>
                  </a:outerShdw>
                </a:effectLst>
                <a:cs typeface="B Nazanin" pitchFamily="2" charset="-78"/>
              </a:rPr>
              <a:t/>
            </a:r>
            <a:br>
              <a:rPr lang="fa-IR" sz="3200" b="1" dirty="0" smtClean="0">
                <a:ln w="0"/>
                <a:solidFill>
                  <a:schemeClr val="accent1"/>
                </a:solidFill>
                <a:effectLst>
                  <a:outerShdw blurRad="38100" dist="25400" dir="5400000" algn="ctr" rotWithShape="0">
                    <a:srgbClr val="6E747A">
                      <a:alpha val="43000"/>
                    </a:srgbClr>
                  </a:outerShdw>
                </a:effectLst>
                <a:cs typeface="B Nazanin" pitchFamily="2" charset="-78"/>
              </a:rPr>
            </a:br>
            <a:r>
              <a:rPr lang="fa-IR" sz="3200" b="1" dirty="0">
                <a:ln w="0"/>
                <a:solidFill>
                  <a:schemeClr val="accent1"/>
                </a:solidFill>
                <a:effectLst>
                  <a:outerShdw blurRad="38100" dist="25400" dir="5400000" algn="ctr" rotWithShape="0">
                    <a:srgbClr val="6E747A">
                      <a:alpha val="43000"/>
                    </a:srgbClr>
                  </a:outerShdw>
                </a:effectLst>
                <a:cs typeface="B Nazanin" pitchFamily="2" charset="-78"/>
              </a:rPr>
              <a:t/>
            </a:r>
            <a:br>
              <a:rPr lang="fa-IR" sz="3200" b="1" dirty="0">
                <a:ln w="0"/>
                <a:solidFill>
                  <a:schemeClr val="accent1"/>
                </a:solidFill>
                <a:effectLst>
                  <a:outerShdw blurRad="38100" dist="25400" dir="5400000" algn="ctr" rotWithShape="0">
                    <a:srgbClr val="6E747A">
                      <a:alpha val="43000"/>
                    </a:srgbClr>
                  </a:outerShdw>
                </a:effectLst>
                <a:cs typeface="B Nazanin" pitchFamily="2" charset="-78"/>
              </a:rPr>
            </a:br>
            <a:r>
              <a:rPr lang="fa-IR" sz="3200" b="1" dirty="0" smtClean="0">
                <a:ln w="0"/>
                <a:solidFill>
                  <a:schemeClr val="accent1"/>
                </a:solidFill>
                <a:effectLst>
                  <a:outerShdw blurRad="38100" dist="25400" dir="5400000" algn="ctr" rotWithShape="0">
                    <a:srgbClr val="6E747A">
                      <a:alpha val="43000"/>
                    </a:srgbClr>
                  </a:outerShdw>
                </a:effectLst>
                <a:cs typeface="B Nazanin" pitchFamily="2" charset="-78"/>
              </a:rPr>
              <a:t>اهمیت   </a:t>
            </a:r>
            <a:r>
              <a:rPr lang="fa-IR" sz="3200" b="1" dirty="0">
                <a:ln w="0"/>
                <a:solidFill>
                  <a:schemeClr val="accent1"/>
                </a:solidFill>
                <a:effectLst>
                  <a:outerShdw blurRad="38100" dist="25400" dir="5400000" algn="ctr" rotWithShape="0">
                    <a:srgbClr val="6E747A">
                      <a:alpha val="43000"/>
                    </a:srgbClr>
                  </a:outerShdw>
                </a:effectLst>
                <a:cs typeface="B Nazanin" pitchFamily="2" charset="-78"/>
              </a:rPr>
              <a:t>فقه  واحکام  درروایات </a:t>
            </a:r>
            <a:r>
              <a:rPr lang="fa-IR" sz="3200" b="1" cap="all" dirty="0" smtClean="0">
                <a:ln w="0"/>
                <a:solidFill>
                  <a:srgbClr val="7030A0"/>
                </a:solidFill>
                <a:effectLst>
                  <a:reflection blurRad="12700" stA="50000" endPos="50000" dist="5000" dir="5400000" sy="-100000" rotWithShape="0"/>
                </a:effectLst>
                <a:cs typeface="B Nazanin" pitchFamily="2" charset="-78"/>
              </a:rPr>
              <a:t>                                                                                                                                  </a:t>
            </a:r>
            <a:r>
              <a:rPr lang="en-US" sz="3200" b="1" cap="all" dirty="0">
                <a:ln w="0"/>
                <a:solidFill>
                  <a:srgbClr val="7030A0"/>
                </a:solidFill>
                <a:effectLst>
                  <a:reflection blurRad="12700" stA="50000" endPos="50000" dist="5000" dir="5400000" sy="-100000" rotWithShape="0"/>
                </a:effectLst>
                <a:cs typeface="B Nazanin" pitchFamily="2" charset="-78"/>
              </a:rPr>
              <a:t/>
            </a:r>
            <a:br>
              <a:rPr lang="en-US" sz="3200" b="1" cap="all" dirty="0">
                <a:ln w="0"/>
                <a:solidFill>
                  <a:srgbClr val="7030A0"/>
                </a:solidFill>
                <a:effectLst>
                  <a:reflection blurRad="12700" stA="50000" endPos="50000" dist="5000" dir="5400000" sy="-100000" rotWithShape="0"/>
                </a:effectLst>
                <a:cs typeface="B Nazanin" pitchFamily="2" charset="-78"/>
              </a:rPr>
            </a:br>
            <a:r>
              <a:rPr lang="fa-IR" sz="3200" b="1" cap="all" dirty="0">
                <a:ln w="0"/>
                <a:solidFill>
                  <a:srgbClr val="7030A0"/>
                </a:solidFill>
                <a:effectLst>
                  <a:reflection blurRad="12700" stA="50000" endPos="50000" dist="5000" dir="5400000" sy="-100000" rotWithShape="0"/>
                </a:effectLst>
                <a:cs typeface="B Nazanin" pitchFamily="2" charset="-78"/>
              </a:rPr>
              <a:t>  </a:t>
            </a:r>
            <a:r>
              <a:rPr lang="fa-IR" sz="3200" b="1" dirty="0">
                <a:ln w="0"/>
                <a:solidFill>
                  <a:schemeClr val="accent1"/>
                </a:solidFill>
                <a:effectLst>
                  <a:outerShdw blurRad="38100" dist="25400" dir="5400000" algn="ctr" rotWithShape="0">
                    <a:srgbClr val="6E747A">
                      <a:alpha val="43000"/>
                    </a:srgbClr>
                  </a:outerShdw>
                </a:effectLst>
                <a:cs typeface="B Nazanin" pitchFamily="2" charset="-78"/>
              </a:rPr>
              <a:t>1) هر کسی در هر شغل و رشته ای باشد قبل از ورود در کار باید نسبت به احکام آن ، اطلاعات لازم را کسب نماید؛ چرا که انجام کار بدون توجه به این مهم، </a:t>
            </a:r>
            <a:r>
              <a:rPr lang="fa-IR" sz="3200" b="1" dirty="0" err="1">
                <a:ln w="0"/>
                <a:solidFill>
                  <a:schemeClr val="accent1"/>
                </a:solidFill>
                <a:effectLst>
                  <a:outerShdw blurRad="38100" dist="25400" dir="5400000" algn="ctr" rotWithShape="0">
                    <a:srgbClr val="6E747A">
                      <a:alpha val="43000"/>
                    </a:srgbClr>
                  </a:outerShdw>
                </a:effectLst>
                <a:cs typeface="B Nazanin" pitchFamily="2" charset="-78"/>
              </a:rPr>
              <a:t>مفاسدش</a:t>
            </a:r>
            <a:r>
              <a:rPr lang="fa-IR" sz="3200" b="1" dirty="0">
                <a:ln w="0"/>
                <a:solidFill>
                  <a:schemeClr val="accent1"/>
                </a:solidFill>
                <a:effectLst>
                  <a:outerShdw blurRad="38100" dist="25400" dir="5400000" algn="ctr" rotWithShape="0">
                    <a:srgbClr val="6E747A">
                      <a:alpha val="43000"/>
                    </a:srgbClr>
                  </a:outerShdw>
                </a:effectLst>
                <a:cs typeface="B Nazanin" pitchFamily="2" charset="-78"/>
              </a:rPr>
              <a:t> بیشتر از </a:t>
            </a:r>
            <a:r>
              <a:rPr lang="fa-IR" sz="3200" b="1" dirty="0" err="1">
                <a:ln w="0"/>
                <a:solidFill>
                  <a:schemeClr val="accent1"/>
                </a:solidFill>
                <a:effectLst>
                  <a:outerShdw blurRad="38100" dist="25400" dir="5400000" algn="ctr" rotWithShape="0">
                    <a:srgbClr val="6E747A">
                      <a:alpha val="43000"/>
                    </a:srgbClr>
                  </a:outerShdw>
                </a:effectLst>
                <a:cs typeface="B Nazanin" pitchFamily="2" charset="-78"/>
              </a:rPr>
              <a:t>مصالحش</a:t>
            </a:r>
            <a:r>
              <a:rPr lang="fa-IR" sz="3200" b="1" dirty="0">
                <a:ln w="0"/>
                <a:solidFill>
                  <a:schemeClr val="accent1"/>
                </a:solidFill>
                <a:effectLst>
                  <a:outerShdw blurRad="38100" dist="25400" dir="5400000" algn="ctr" rotWithShape="0">
                    <a:srgbClr val="6E747A">
                      <a:alpha val="43000"/>
                    </a:srgbClr>
                  </a:outerShdw>
                </a:effectLst>
                <a:cs typeface="B Nazanin" pitchFamily="2" charset="-78"/>
              </a:rPr>
              <a:t> خواهد بود.</a:t>
            </a:r>
            <a:r>
              <a:rPr lang="en-US" sz="3200" dirty="0"/>
              <a:t/>
            </a:r>
            <a:br>
              <a:rPr lang="en-US" sz="3200" dirty="0"/>
            </a:br>
            <a:r>
              <a:rPr lang="ar-SA" sz="3200" b="1" cap="all" dirty="0" smtClean="0">
                <a:ln w="0"/>
                <a:solidFill>
                  <a:srgbClr val="7030A0"/>
                </a:solidFill>
                <a:effectLst>
                  <a:reflection blurRad="12700" stA="50000" endPos="50000" dist="5000" dir="5400000" sy="-100000" rotWithShape="0"/>
                </a:effectLst>
                <a:cs typeface="B Nazanin" pitchFamily="2" charset="-78"/>
              </a:rPr>
              <a:t>قَالَ </a:t>
            </a:r>
            <a:r>
              <a:rPr lang="ar-SA" sz="3200" b="1" cap="all" dirty="0">
                <a:ln w="0"/>
                <a:solidFill>
                  <a:srgbClr val="7030A0"/>
                </a:solidFill>
                <a:effectLst>
                  <a:reflection blurRad="12700" stA="50000" endPos="50000" dist="5000" dir="5400000" sy="-100000" rotWithShape="0"/>
                </a:effectLst>
                <a:cs typeface="B Nazanin" pitchFamily="2" charset="-78"/>
              </a:rPr>
              <a:t>رَسُولُ اللّهِ </a:t>
            </a:r>
            <a:r>
              <a:rPr lang="fa-IR" sz="3200" b="1" cap="all" dirty="0" err="1">
                <a:ln w="0"/>
                <a:solidFill>
                  <a:srgbClr val="7030A0"/>
                </a:solidFill>
                <a:effectLst>
                  <a:reflection blurRad="12700" stA="50000" endPos="50000" dist="5000" dir="5400000" sy="-100000" rotWithShape="0"/>
                </a:effectLst>
                <a:cs typeface="B Nazanin" pitchFamily="2" charset="-78"/>
              </a:rPr>
              <a:t>صلى</a:t>
            </a:r>
            <a:r>
              <a:rPr lang="fa-IR" sz="3200" b="1" cap="all" dirty="0">
                <a:ln w="0"/>
                <a:solidFill>
                  <a:srgbClr val="7030A0"/>
                </a:solidFill>
                <a:effectLst>
                  <a:reflection blurRad="12700" stA="50000" endPos="50000" dist="5000" dir="5400000" sy="-100000" rotWithShape="0"/>
                </a:effectLst>
                <a:cs typeface="B Nazanin" pitchFamily="2" charset="-78"/>
              </a:rPr>
              <a:t> </a:t>
            </a:r>
            <a:r>
              <a:rPr lang="fa-IR" sz="3200" b="1" cap="all" dirty="0" err="1">
                <a:ln w="0"/>
                <a:solidFill>
                  <a:srgbClr val="7030A0"/>
                </a:solidFill>
                <a:effectLst>
                  <a:reflection blurRad="12700" stA="50000" endPos="50000" dist="5000" dir="5400000" sy="-100000" rotWithShape="0"/>
                </a:effectLst>
                <a:cs typeface="B Nazanin" pitchFamily="2" charset="-78"/>
              </a:rPr>
              <a:t>اللّه</a:t>
            </a:r>
            <a:r>
              <a:rPr lang="fa-IR" sz="3200" b="1" cap="all" dirty="0">
                <a:ln w="0"/>
                <a:solidFill>
                  <a:srgbClr val="7030A0"/>
                </a:solidFill>
                <a:effectLst>
                  <a:reflection blurRad="12700" stA="50000" endPos="50000" dist="5000" dir="5400000" sy="-100000" rotWithShape="0"/>
                </a:effectLst>
                <a:cs typeface="B Nazanin" pitchFamily="2" charset="-78"/>
              </a:rPr>
              <a:t> </a:t>
            </a:r>
            <a:r>
              <a:rPr lang="fa-IR" sz="3200" b="1" cap="all" dirty="0" err="1">
                <a:ln w="0"/>
                <a:solidFill>
                  <a:srgbClr val="7030A0"/>
                </a:solidFill>
                <a:effectLst>
                  <a:reflection blurRad="12700" stA="50000" endPos="50000" dist="5000" dir="5400000" sy="-100000" rotWithShape="0"/>
                </a:effectLst>
                <a:cs typeface="B Nazanin" pitchFamily="2" charset="-78"/>
              </a:rPr>
              <a:t>عليه</a:t>
            </a:r>
            <a:r>
              <a:rPr lang="fa-IR" sz="3200" b="1" cap="all" dirty="0">
                <a:ln w="0"/>
                <a:solidFill>
                  <a:srgbClr val="7030A0"/>
                </a:solidFill>
                <a:effectLst>
                  <a:reflection blurRad="12700" stA="50000" endPos="50000" dist="5000" dir="5400000" sy="-100000" rotWithShape="0"/>
                </a:effectLst>
                <a:cs typeface="B Nazanin" pitchFamily="2" charset="-78"/>
              </a:rPr>
              <a:t> و </a:t>
            </a:r>
            <a:r>
              <a:rPr lang="fa-IR" sz="3200" b="1" cap="all" dirty="0" err="1">
                <a:ln w="0"/>
                <a:solidFill>
                  <a:srgbClr val="7030A0"/>
                </a:solidFill>
                <a:effectLst>
                  <a:reflection blurRad="12700" stA="50000" endPos="50000" dist="5000" dir="5400000" sy="-100000" rotWithShape="0"/>
                </a:effectLst>
                <a:cs typeface="B Nazanin" pitchFamily="2" charset="-78"/>
              </a:rPr>
              <a:t>آله</a:t>
            </a:r>
            <a:r>
              <a:rPr lang="fa-IR" sz="3200" b="1" cap="all" dirty="0">
                <a:ln w="0"/>
                <a:solidFill>
                  <a:srgbClr val="7030A0"/>
                </a:solidFill>
                <a:effectLst>
                  <a:reflection blurRad="12700" stA="50000" endPos="50000" dist="5000" dir="5400000" sy="-100000" rotWithShape="0"/>
                </a:effectLst>
                <a:cs typeface="B Nazanin" pitchFamily="2" charset="-78"/>
              </a:rPr>
              <a:t> و </a:t>
            </a:r>
            <a:r>
              <a:rPr lang="fa-IR" sz="3200" b="1" cap="all" dirty="0" err="1">
                <a:ln w="0"/>
                <a:solidFill>
                  <a:srgbClr val="7030A0"/>
                </a:solidFill>
                <a:effectLst>
                  <a:reflection blurRad="12700" stA="50000" endPos="50000" dist="5000" dir="5400000" sy="-100000" rotWithShape="0"/>
                </a:effectLst>
                <a:cs typeface="B Nazanin" pitchFamily="2" charset="-78"/>
              </a:rPr>
              <a:t>سلّم</a:t>
            </a:r>
            <a:r>
              <a:rPr lang="fa-IR" sz="3200" b="1" cap="all" dirty="0">
                <a:ln w="0"/>
                <a:solidFill>
                  <a:srgbClr val="7030A0"/>
                </a:solidFill>
                <a:effectLst>
                  <a:reflection blurRad="12700" stA="50000" endPos="50000" dist="5000" dir="5400000" sy="-100000" rotWithShape="0"/>
                </a:effectLst>
                <a:cs typeface="B Nazanin" pitchFamily="2" charset="-78"/>
              </a:rPr>
              <a:t> </a:t>
            </a:r>
            <a:r>
              <a:rPr lang="en-US" sz="3200" b="1" cap="all" dirty="0">
                <a:ln w="0"/>
                <a:solidFill>
                  <a:srgbClr val="7030A0"/>
                </a:solidFill>
                <a:effectLst>
                  <a:reflection blurRad="12700" stA="50000" endPos="50000" dist="5000" dir="5400000" sy="-100000" rotWithShape="0"/>
                </a:effectLst>
                <a:cs typeface="B Nazanin" pitchFamily="2" charset="-78"/>
              </a:rPr>
              <a:t/>
            </a:r>
            <a:br>
              <a:rPr lang="en-US" sz="3200" b="1" cap="all" dirty="0">
                <a:ln w="0"/>
                <a:solidFill>
                  <a:srgbClr val="7030A0"/>
                </a:solidFill>
                <a:effectLst>
                  <a:reflection blurRad="12700" stA="50000" endPos="50000" dist="5000" dir="5400000" sy="-100000" rotWithShape="0"/>
                </a:effectLst>
                <a:cs typeface="B Nazanin" pitchFamily="2" charset="-78"/>
              </a:rPr>
            </a:br>
            <a:r>
              <a:rPr lang="ar-SA"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63500">
                    <a:schemeClr val="accent6">
                      <a:satMod val="175000"/>
                      <a:alpha val="40000"/>
                    </a:schemeClr>
                  </a:glow>
                  <a:reflection blurRad="12700" stA="50000" endPos="50000" dist="5000" dir="5400000" sy="-100000" rotWithShape="0"/>
                </a:effectLst>
                <a:cs typeface="B Nazanin" pitchFamily="2" charset="-78"/>
              </a:rPr>
              <a:t>«مَنْ عَمِلَ عَلَى غَيْرِ عِلْمٍ كَانَ مَا يُفْسِدُ أَكْثَرَ </a:t>
            </a: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63500">
                    <a:schemeClr val="accent6">
                      <a:satMod val="175000"/>
                      <a:alpha val="40000"/>
                    </a:schemeClr>
                  </a:glow>
                  <a:reflection blurRad="12700" stA="50000" endPos="50000" dist="5000" dir="5400000" sy="-100000" rotWithShape="0"/>
                </a:effectLst>
                <a:cs typeface="B Nazanin" pitchFamily="2" charset="-78"/>
              </a:rPr>
              <a:t/>
            </a:r>
            <a:b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63500">
                    <a:schemeClr val="accent6">
                      <a:satMod val="175000"/>
                      <a:alpha val="40000"/>
                    </a:schemeClr>
                  </a:glow>
                  <a:reflection blurRad="12700" stA="50000" endPos="50000" dist="5000" dir="5400000" sy="-100000" rotWithShape="0"/>
                </a:effectLst>
                <a:cs typeface="B Nazanin" pitchFamily="2" charset="-78"/>
              </a:rPr>
            </a:br>
            <a:r>
              <a:rPr lang="ar-SA"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63500">
                    <a:schemeClr val="accent6">
                      <a:satMod val="175000"/>
                      <a:alpha val="40000"/>
                    </a:schemeClr>
                  </a:glow>
                  <a:reflection blurRad="12700" stA="50000" endPos="50000" dist="5000" dir="5400000" sy="-100000" rotWithShape="0"/>
                </a:effectLst>
                <a:cs typeface="B Nazanin" pitchFamily="2" charset="-78"/>
              </a:rPr>
              <a:t>مِمّا يُصْلِحُ</a:t>
            </a: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63500">
                    <a:schemeClr val="accent6">
                      <a:satMod val="175000"/>
                      <a:alpha val="40000"/>
                    </a:schemeClr>
                  </a:glow>
                  <a:reflection blurRad="12700" stA="50000" endPos="50000" dist="5000" dir="5400000" sy="-100000" rotWithShape="0"/>
                </a:effectLst>
                <a:cs typeface="B Nazanin" pitchFamily="2" charset="-78"/>
              </a:rPr>
              <a:t>»</a:t>
            </a:r>
            <a:r>
              <a:rPr lang="ar-SA"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63500">
                    <a:schemeClr val="accent6">
                      <a:satMod val="175000"/>
                      <a:alpha val="40000"/>
                    </a:schemeClr>
                  </a:glow>
                  <a:reflection blurRad="12700" stA="50000" endPos="50000" dist="5000" dir="5400000" sy="-100000" rotWithShape="0"/>
                </a:effectLst>
                <a:cs typeface="B Nazanin" pitchFamily="2" charset="-78"/>
              </a:rPr>
              <a:t> </a:t>
            </a:r>
            <a:r>
              <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63500">
                    <a:schemeClr val="accent6">
                      <a:satMod val="175000"/>
                      <a:alpha val="40000"/>
                    </a:schemeClr>
                  </a:glow>
                  <a:reflection blurRad="12700" stA="50000" endPos="50000" dist="5000" dir="5400000" sy="-100000" rotWithShape="0"/>
                </a:effectLst>
                <a:cs typeface="B Nazanin" pitchFamily="2" charset="-78"/>
              </a:rPr>
              <a:t/>
            </a:r>
            <a:br>
              <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63500">
                    <a:schemeClr val="accent6">
                      <a:satMod val="175000"/>
                      <a:alpha val="40000"/>
                    </a:schemeClr>
                  </a:glow>
                  <a:reflection blurRad="12700" stA="50000" endPos="50000" dist="5000" dir="5400000" sy="-100000" rotWithShape="0"/>
                </a:effectLst>
                <a:cs typeface="B Nazanin" pitchFamily="2" charset="-78"/>
              </a:rPr>
            </a:br>
            <a:r>
              <a:rPr lang="ar-SA"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t>(</a:t>
            </a:r>
            <a:r>
              <a:rPr lang="ar-SA"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اصول كافى جلد 1</a:t>
            </a:r>
            <a:r>
              <a:rPr lang="ar-SA"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t>، </a:t>
            </a:r>
            <a:r>
              <a:rPr lang="ar-SA"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ص :55 رواية: 3</a:t>
            </a:r>
            <a:r>
              <a:rPr lang="ar-SA"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t>)</a:t>
            </a:r>
            <a:r>
              <a:rPr lang="fa-IR" sz="3200" dirty="0" smtClean="0"/>
              <a:t>.</a:t>
            </a:r>
            <a:endParaRPr lang="en-US" sz="3200" dirty="0"/>
          </a:p>
        </p:txBody>
      </p:sp>
    </p:spTree>
    <p:extLst>
      <p:ext uri="{BB962C8B-B14F-4D97-AF65-F5344CB8AC3E}">
        <p14:creationId xmlns:p14="http://schemas.microsoft.com/office/powerpoint/2010/main" val="88269243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521550" y="323655"/>
            <a:ext cx="8415935" cy="4985980"/>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3)تأخیر در پرداخت خمس خمس تورّم، كاهش و افزایش قیمت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س)مقداری سهام بورسی از پول غیر مخمس به مبلغ ده تومان خریداری کردم، در سر سال خمسی ارزش آن بیست و سه تومان بود ولی نفروختم اکنون که چند ماه از سال خمسی میگذرد، ارزشش به پانزده تومان کاهش یافته است، اکنون در صورت فروش این سهم من باید خمس (13 تومان) سود محقق نشده سر سال خمسی رو بپردازم یا 5 تومان سود محقق شده فعلی رو؟</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 در صورتی که سهام در سر سال خمسی قابل فروش بوده، باید خمس ارزش آن در سر سال خمسی به علاوۀ کاهش ارزش پول (تورم آن) را بپردازید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شماره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استفتاء: 1180273با استفاده از مستندات استفتائات (دستخط) احکام خمس م 15</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40322895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521550" y="323655"/>
            <a:ext cx="8415935" cy="5816977"/>
          </a:xfrm>
          <a:prstGeom prst="rect">
            <a:avLst/>
          </a:prstGeom>
        </p:spPr>
        <p:txBody>
          <a:bodyPr wrap="square">
            <a:spAutoFit/>
          </a:bodyPr>
          <a:lstStyle/>
          <a:p>
            <a:pPr algn="ctr" rtl="1">
              <a:lnSpc>
                <a:spcPct val="150000"/>
              </a:lnSpc>
            </a:pPr>
            <a:r>
              <a:rPr lang="ar-SA" sz="3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4)خمس سود هدیه</a:t>
            </a:r>
            <a:endParaRPr lang="en-US" sz="32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س)در گذشته پدرم بخشی از سهامی بورس تحت عنوان هدیه و جایزه برایم خریده که اکنون ارزش آنها افزایش یافته است. خمس آنها چه حکمی دارد؟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ج)سهام هایی که به شما هدیه شده، اگر به قصد تجارت نگهداری شده باشد، تا زمانی که فروخته نشده افزایش قیمت آن خمس ندارد ولی بعد از فروش، افزایش قیمت آن (با کسر مقدار تورم)، اگر تا سر سال خمسی صرف در مؤونه نشود، بنابر احتیاط واجب متعلق خمس است؛ اما سهام هایی که با پول هدیه یا جایزه خریداری شده، اگر به قصد تجارت نگهداری شده باشد، افزایش قیمتی که سر سال خمسی قابل وصول است، پس از کسر مقدار تورم، خمس دارد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شماره استفتاء: 1180717اجوبۀالاستفتائات س859</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15211356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521550" y="323655"/>
            <a:ext cx="8415935" cy="2862322"/>
          </a:xfrm>
          <a:prstGeom prst="rect">
            <a:avLst/>
          </a:prstGeom>
        </p:spPr>
        <p:txBody>
          <a:bodyPr wrap="square">
            <a:spAutoFit/>
          </a:bodyPr>
          <a:lstStyle/>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)محاسبه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خمس</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س)اگر محاسبه دقیق خمس سخت یا غیر ممکن باشد چه وظیفه ای داریم؟</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ج)واجب است محاسبه‌ خمس را انجام دهید و در موارد مشکوک با ولیّ امر خمس یا وکیل او مصالحه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کنید</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شماره استفتاء: 1173461اجوبة‌الاستفتائات س 928 و س 935</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29918906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521550" y="323655"/>
            <a:ext cx="8415935" cy="6093976"/>
          </a:xfrm>
          <a:prstGeom prst="rect">
            <a:avLst/>
          </a:prstGeom>
        </p:spPr>
        <p:txBody>
          <a:bodyPr wrap="square">
            <a:spAutoFit/>
          </a:bodyPr>
          <a:lstStyle/>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6</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)درآمد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سال دیون و بدهی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س)23 آبان سر سال خمسی من است، قبل از این تاریخ مبلغی بعنوان حق التدریس به حساب من واریز شده بود ولی بی اطلاع بودم و الان متوجه شدم؛ اگر بخواهم این مبلغ را بابت بدهی (که مربوط به قبل از ۲۳ است) پرداخت کنم به آن خمس تعلق می گیرد یا نه؟</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ج)اگر با حقوق یاد شده تا دو سه روز بعد از سال خمسی این بدهی را بپردازید، خمس ندارد در غیر این صورت متعلق خمس است؛ البته اگر بدهی که بابت وامی است که برای مخارج زندگی گرفته اید و زمانی آن را خرج کرده اید که این پول به حساب شما واریز شده بوده، می توانید این پول را جایگزین همان پول خرج شده کنید و خمس آن را نپردازید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شماره استفتاء: 1165716همسان سازی/ استفتائات جدید/س 15واحکام خمس و مکاسب 62</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3453944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521550" y="323655"/>
            <a:ext cx="8415935" cy="5586145"/>
          </a:xfrm>
          <a:prstGeom prst="rect">
            <a:avLst/>
          </a:prstGeom>
        </p:spPr>
        <p:txBody>
          <a:bodyPr wrap="square">
            <a:spAutoFit/>
          </a:bodyPr>
          <a:lstStyle/>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)خمس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مواد مصرفی مشمول خمس</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س)آیا به درآمد و خوراکی هایی که مثلاً یک ماه یا چند ماه و کمتر از یک سال خمسی به آن گذشته، خمس تعلق می گیرد؟                                                                                                 ج)بطور کلی هر چیز مصرفی خریداری شده از درآمد اگر تا سر سال خمسی باقی بماند، (ولو یک سال کامل از زمان تهیه آنها نگذشته باشد) خمس دارد، و همچنین حقوق اگر تا سر سال خمسی باقی بماند مشمول خمس است مگر این که پس انداز در آمد برای تهیّه لوازم ضروری زندگی و یا تأمین هزینه های لازم باشد که در این صورت اگر بعد از سال خمسی در آینده نزدیک (تا چند روز) در راه های مذکور مصرف شود، خمس ندارد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شماره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استفتاء: 857929</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احکام خمس، س 280 و281</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41192414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521550" y="323655"/>
            <a:ext cx="8415935" cy="3877985"/>
          </a:xfrm>
          <a:prstGeom prst="rect">
            <a:avLst/>
          </a:prstGeom>
        </p:spPr>
        <p:txBody>
          <a:bodyPr wrap="square">
            <a:spAutoFit/>
          </a:bodyPr>
          <a:lstStyle/>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خمس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پس اندازدرآمد سال و درآمد کسب</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اگر جهت خرید ماشین حقوق دریافتی یک سال خود را تا سر سال خمسی، پس انداز کنم، آیا مشمول خمس می شود؟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ج)اگر به فاصله اندکی (تا چند روز) بعد از سال خمسی، آن را در خرید ماشین مورد نیاز و در حد شأن خود مصرف کنید خمس ندارد، و الّا باید خمس آن را بپردازید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شماره استفتاء: 857924</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اجوبه، س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۹۵۶،۹۰۹.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منتخب الاحکام 1582؛ احکام خمس مسأله 101</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34783740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521550" y="323655"/>
            <a:ext cx="8415935" cy="3877985"/>
          </a:xfrm>
          <a:prstGeom prst="rect">
            <a:avLst/>
          </a:prstGeom>
        </p:spPr>
        <p:txBody>
          <a:bodyPr wrap="square">
            <a:spAutoFit/>
          </a:bodyPr>
          <a:lstStyle/>
          <a:p>
            <a:pPr algn="ct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9</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)خمس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حق سنوات</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س)سنواتی که کارگران به صورت سالانه دریافت می کنند آیا خمس تعلق می گیرد؟</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ج)حق سنوات و آنچه بر اساس قرارداد پرداخت می شود، جزو درآمد سال دریافت محسوب می شود که اگر تا پایان سال خمسی در مؤونه صرف نشود باید خمس آن پرداخت شود ولی پاداش و عیدی خمس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ندارد</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شماره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استفتاء: 857795  احکام خمس مسأله 93 و منتخب الاحکام، مساله 1622</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68256811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521550" y="323655"/>
            <a:ext cx="8415935" cy="4847481"/>
          </a:xfrm>
          <a:prstGeom prst="rect">
            <a:avLst/>
          </a:prstGeom>
        </p:spPr>
        <p:txBody>
          <a:bodyPr wrap="square">
            <a:spAutoFit/>
          </a:bodyPr>
          <a:lstStyle/>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10)</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خمس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مؤونه و وسائل موردنیاززندگی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س)کسی که دو اتومبیل و یک موتور سیکلت دارد که در شأن او هم می باشد، آیا به آنها خمس تعلق می گیرد؟                                                                                                                                   ج)در فرض سؤال اگر آنها را از درآمد بین سال خمسی خریده و هر سه وسیله مورد نیاز زندگی و در شأن او است و برای کار و سرمایه ایشان نمی باشد، خمس ندارد</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شماره استفتاء: 857743؛اجوبه؛ س 887 ، احکام خمس مسأله 79 و 1596 منتخب الاحکام</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dirty="0"/>
              <a:t> </a:t>
            </a:r>
            <a:endParaRPr lang="en-US" dirty="0"/>
          </a:p>
        </p:txBody>
      </p:sp>
    </p:spTree>
    <p:extLst>
      <p:ext uri="{BB962C8B-B14F-4D97-AF65-F5344CB8AC3E}">
        <p14:creationId xmlns:p14="http://schemas.microsoft.com/office/powerpoint/2010/main" val="176700149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521550" y="323655"/>
            <a:ext cx="8415935" cy="4801314"/>
          </a:xfrm>
          <a:prstGeom prst="rect">
            <a:avLst/>
          </a:prstGeom>
        </p:spPr>
        <p:txBody>
          <a:bodyPr wrap="square">
            <a:spAutoFit/>
          </a:bodyPr>
          <a:lstStyle/>
          <a:p>
            <a:pPr algn="ct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11</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)قیمت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خرید و قیمت روزمحاسبه خمس</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س)ماشینی که برای کار کردن مورد استفاده قرار می گیرد هنگام محاسبه خمس، آیا قیمت خرید ملاک است یا قیمت فعلی؟                                                                                                         ج)در فرض سوال ارزش آن در اولین سال خمسی بر ذمه شخص می باشد و در صورت تاخیر در پرداخت باید با لحاظ تنزل ارزش پول پرداخت شود. بنابر این در مواردی که مقدار تنزل ارزش پول معلوم است همان پرداخت شود و در موارد مشکوک مصالحه شود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(شماره استفتاء: 857738؛منتخب الاحکام، م 1597؛ احکام خمس، م 112؛ مستندات استفتائات (دستخط)، احکام خمس ، س 52</a:t>
            </a:r>
            <a:endParaRPr lang="en-US"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06465464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521550" y="323655"/>
            <a:ext cx="8415935" cy="515526"/>
          </a:xfrm>
          <a:prstGeom prst="rect">
            <a:avLst/>
          </a:prstGeom>
        </p:spPr>
        <p:txBody>
          <a:bodyPr wrap="square">
            <a:spAutoFit/>
          </a:bodyPr>
          <a:lstStyle/>
          <a:p>
            <a:pPr algn="ct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استفتاءات خمس</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71977582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570" y="953725"/>
            <a:ext cx="8145905" cy="4558875"/>
          </a:xfrm>
        </p:spPr>
        <p:txBody>
          <a:bodyPr>
            <a:noAutofit/>
          </a:bodyPr>
          <a:lstStyle/>
          <a:p>
            <a:pPr algn="ctr">
              <a:lnSpc>
                <a:spcPct val="160000"/>
              </a:lnSpc>
              <a:buNone/>
            </a:pPr>
            <a:r>
              <a:rPr lang="fa-IR" sz="2400" b="1" cap="all" dirty="0" smtClean="0">
                <a:ln w="0"/>
                <a:solidFill>
                  <a:srgbClr val="7030A0"/>
                </a:solidFill>
                <a:effectLst>
                  <a:reflection blurRad="12700" stA="50000" endPos="50000" dist="5000" dir="5400000" sy="-100000" rotWithShape="0"/>
                </a:effectLst>
                <a:cs typeface="B Nazanin" pitchFamily="2" charset="-78"/>
              </a:rPr>
              <a:t>مردی </a:t>
            </a:r>
            <a:r>
              <a:rPr lang="fa-IR" sz="2400" b="1" cap="all" dirty="0">
                <a:ln w="0"/>
                <a:solidFill>
                  <a:srgbClr val="7030A0"/>
                </a:solidFill>
                <a:effectLst>
                  <a:reflection blurRad="12700" stA="50000" endPos="50000" dist="5000" dir="5400000" sy="-100000" rotWithShape="0"/>
                </a:effectLst>
                <a:cs typeface="B Nazanin" pitchFamily="2" charset="-78"/>
              </a:rPr>
              <a:t>به </a:t>
            </a:r>
            <a:r>
              <a:rPr lang="fa-IR" sz="2400" b="1" cap="all" dirty="0">
                <a:ln w="0"/>
                <a:solidFill>
                  <a:srgbClr val="7030A0"/>
                </a:solidFill>
                <a:effectLst>
                  <a:reflection blurRad="12700" stA="50000" endPos="50000" dist="5000" dir="5400000" sy="-100000" rotWithShape="0"/>
                </a:effectLst>
                <a:cs typeface="B Nazanin" pitchFamily="2" charset="-78"/>
                <a:hlinkClick r:id="rId2" tooltip="امیرمؤمنان"/>
              </a:rPr>
              <a:t>امیرمؤمنان</a:t>
            </a:r>
            <a:r>
              <a:rPr lang="en-US" sz="2400" b="1" cap="all" dirty="0">
                <a:ln w="0"/>
                <a:solidFill>
                  <a:srgbClr val="7030A0"/>
                </a:solidFill>
                <a:effectLst>
                  <a:reflection blurRad="12700" stA="50000" endPos="50000" dist="5000" dir="5400000" sy="-100000" rotWithShape="0"/>
                </a:effectLst>
                <a:cs typeface="B Nazanin" pitchFamily="2" charset="-78"/>
              </a:rPr>
              <a:t> </a:t>
            </a:r>
            <a:r>
              <a:rPr lang="fa-IR" sz="2400" b="1" cap="all" dirty="0">
                <a:ln w="0"/>
                <a:solidFill>
                  <a:srgbClr val="7030A0"/>
                </a:solidFill>
                <a:effectLst>
                  <a:reflection blurRad="12700" stA="50000" endPos="50000" dist="5000" dir="5400000" sy="-100000" rotWithShape="0"/>
                </a:effectLst>
                <a:cs typeface="B Nazanin" pitchFamily="2" charset="-78"/>
              </a:rPr>
              <a:t>علیه السلام گفت: در پی کسب و کار هستم. فرمود: آیا از احکام دینی خود، اطلاع داری؟ گفت</a:t>
            </a:r>
            <a:r>
              <a:rPr lang="en-US" sz="2400" b="1" cap="all" dirty="0">
                <a:ln w="0"/>
                <a:solidFill>
                  <a:srgbClr val="7030A0"/>
                </a:solidFill>
                <a:effectLst>
                  <a:reflection blurRad="12700" stA="50000" endPos="50000" dist="5000" dir="5400000" sy="-100000" rotWithShape="0"/>
                </a:effectLst>
                <a:cs typeface="B Nazanin" pitchFamily="2" charset="-78"/>
              </a:rPr>
              <a:t>: </a:t>
            </a:r>
            <a:r>
              <a:rPr lang="fa-IR" sz="2400" b="1" cap="all" dirty="0">
                <a:ln w="0"/>
                <a:solidFill>
                  <a:srgbClr val="7030A0"/>
                </a:solidFill>
                <a:effectLst>
                  <a:reflection blurRad="12700" stA="50000" endPos="50000" dist="5000" dir="5400000" sy="-100000" rotWithShape="0"/>
                </a:effectLst>
                <a:cs typeface="B Nazanin" pitchFamily="2" charset="-78"/>
              </a:rPr>
              <a:t>پس از شروع به کار احکام را فرا خواهم گرفت؛ فرمود:</a:t>
            </a:r>
          </a:p>
          <a:p>
            <a:pPr algn="ctr">
              <a:lnSpc>
                <a:spcPct val="160000"/>
              </a:lnSpc>
              <a:buNone/>
            </a:pPr>
            <a:r>
              <a:rPr lang="fa-IR" sz="2400" b="1" cap="all" dirty="0">
                <a:ln w="0"/>
                <a:solidFill>
                  <a:srgbClr val="7030A0"/>
                </a:solidFill>
                <a:effectLst>
                  <a:reflection blurRad="12700" stA="50000" endPos="50000" dist="5000" dir="5400000" sy="-100000" rotWithShape="0"/>
                </a:effectLst>
                <a:cs typeface="B Nazanin" pitchFamily="2" charset="-78"/>
              </a:rPr>
              <a:t>«</a:t>
            </a:r>
            <a:r>
              <a:rPr lang="fa-IR" sz="2800" b="1" cap="all" dirty="0">
                <a:ln w="0"/>
                <a:solidFill>
                  <a:srgbClr val="FF0000"/>
                </a:solidFill>
                <a:effectLst>
                  <a:reflection blurRad="12700" stA="50000" endPos="50000" dist="5000" dir="5400000" sy="-100000" rotWithShape="0"/>
                </a:effectLst>
                <a:cs typeface="B Nazanin" pitchFamily="2" charset="-78"/>
              </a:rPr>
              <a:t>وَیْحَکَ الْفِقْهُ ثُمَّ الْمَتْجَرُ، فَانَّهُ مَنْ باعَ وَاشْتَری‏ وَ لَمْ یَسْأَلْ عَنْ حَرامٍ وَ لا حَلالٍ ارْتَطَمَ فِی الرِّبا، ثُمَّ ارْتَطَمَ</a:t>
            </a:r>
            <a:r>
              <a:rPr lang="fa-IR" sz="2800" b="1" cap="all" dirty="0">
                <a:ln w="0"/>
                <a:solidFill>
                  <a:srgbClr val="7030A0"/>
                </a:solidFill>
                <a:effectLst>
                  <a:reflection blurRad="12700" stA="50000" endPos="50000" dist="5000" dir="5400000" sy="-100000" rotWithShape="0"/>
                </a:effectLst>
                <a:cs typeface="B Nazanin" pitchFamily="2" charset="-78"/>
              </a:rPr>
              <a:t> </a:t>
            </a:r>
            <a:r>
              <a:rPr lang="fa-IR" sz="2400" b="1" cap="all" dirty="0">
                <a:ln w="0"/>
                <a:solidFill>
                  <a:srgbClr val="7030A0"/>
                </a:solidFill>
                <a:effectLst>
                  <a:reflection blurRad="12700" stA="50000" endPos="50000" dist="5000" dir="5400000" sy="-100000" rotWithShape="0"/>
                </a:effectLst>
                <a:cs typeface="B Nazanin" pitchFamily="2" charset="-78"/>
              </a:rPr>
              <a:t>»                                   </a:t>
            </a:r>
            <a:r>
              <a:rPr lang="fa-IR" sz="2400" b="1" cap="all" dirty="0" smtClean="0">
                <a:ln w="0"/>
                <a:solidFill>
                  <a:srgbClr val="7030A0"/>
                </a:solidFill>
                <a:effectLst>
                  <a:reflection blurRad="12700" stA="50000" endPos="50000" dist="5000" dir="5400000" sy="-100000" rotWithShape="0"/>
                </a:effectLst>
                <a:cs typeface="B Nazanin" pitchFamily="2" charset="-78"/>
              </a:rPr>
              <a:t>                                       </a:t>
            </a:r>
            <a:r>
              <a:rPr lang="fa-IR" sz="2400" b="1" cap="all" dirty="0">
                <a:ln w="0"/>
                <a:solidFill>
                  <a:srgbClr val="7030A0"/>
                </a:solidFill>
                <a:effectLst>
                  <a:reflection blurRad="12700" stA="50000" endPos="50000" dist="5000" dir="5400000" sy="-100000" rotWithShape="0"/>
                </a:effectLst>
                <a:cs typeface="B Nazanin" pitchFamily="2" charset="-78"/>
              </a:rPr>
              <a:t>(</a:t>
            </a:r>
            <a:r>
              <a:rPr lang="fa-IR" sz="1800" b="1" cap="all" dirty="0">
                <a:ln w="0"/>
                <a:solidFill>
                  <a:srgbClr val="7030A0"/>
                </a:solidFill>
                <a:effectLst>
                  <a:reflection blurRad="12700" stA="50000" endPos="50000" dist="5000" dir="5400000" sy="-100000" rotWithShape="0"/>
                </a:effectLst>
                <a:cs typeface="B Nazanin" pitchFamily="2" charset="-78"/>
              </a:rPr>
              <a:t>مستدرک الوسائل، ج۱۳، ص ۲۴۷،</a:t>
            </a:r>
            <a:r>
              <a:rPr lang="en-US" sz="2400" b="1" cap="all" dirty="0">
                <a:ln w="0"/>
                <a:solidFill>
                  <a:srgbClr val="7030A0"/>
                </a:solidFill>
                <a:effectLst>
                  <a:reflection blurRad="12700" stA="50000" endPos="50000" dist="5000" dir="5400000" sy="-100000" rotWithShape="0"/>
                </a:effectLst>
                <a:cs typeface="B Nazanin" pitchFamily="2" charset="-78"/>
              </a:rPr>
              <a:t/>
            </a:r>
            <a:br>
              <a:rPr lang="en-US" sz="2400" b="1" cap="all" dirty="0">
                <a:ln w="0"/>
                <a:solidFill>
                  <a:srgbClr val="7030A0"/>
                </a:solidFill>
                <a:effectLst>
                  <a:reflection blurRad="12700" stA="50000" endPos="50000" dist="5000" dir="5400000" sy="-100000" rotWithShape="0"/>
                </a:effectLst>
                <a:cs typeface="B Nazanin" pitchFamily="2" charset="-78"/>
              </a:rPr>
            </a:br>
            <a:endParaRPr lang="en-US" sz="2400" b="1" cap="all" dirty="0">
              <a:ln w="0"/>
              <a:solidFill>
                <a:srgbClr val="7030A0"/>
              </a:solidFill>
              <a:effectLst>
                <a:reflection blurRad="12700" stA="50000" endPos="50000" dist="5000" dir="5400000" sy="-100000" rotWithShape="0"/>
              </a:effectLst>
              <a:cs typeface="B Nazanin" pitchFamily="2" charset="-78"/>
            </a:endParaRPr>
          </a:p>
        </p:txBody>
      </p:sp>
    </p:spTree>
    <p:extLst>
      <p:ext uri="{BB962C8B-B14F-4D97-AF65-F5344CB8AC3E}">
        <p14:creationId xmlns:p14="http://schemas.microsoft.com/office/powerpoint/2010/main" val="142169115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521550" y="323655"/>
            <a:ext cx="8415935" cy="515526"/>
          </a:xfrm>
          <a:prstGeom prst="rect">
            <a:avLst/>
          </a:prstGeom>
        </p:spPr>
        <p:txBody>
          <a:bodyPr wrap="square">
            <a:spAutoFit/>
          </a:bodyPr>
          <a:lstStyle/>
          <a:p>
            <a:pPr algn="ct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استفتاءات خمس</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15307381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521550" y="323655"/>
            <a:ext cx="8415935" cy="515526"/>
          </a:xfrm>
          <a:prstGeom prst="rect">
            <a:avLst/>
          </a:prstGeom>
        </p:spPr>
        <p:txBody>
          <a:bodyPr wrap="square">
            <a:spAutoFit/>
          </a:bodyPr>
          <a:lstStyle/>
          <a:p>
            <a:pPr algn="ct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استفتاءات خمس</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65271392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521550" y="323655"/>
            <a:ext cx="8415935" cy="515526"/>
          </a:xfrm>
          <a:prstGeom prst="rect">
            <a:avLst/>
          </a:prstGeom>
        </p:spPr>
        <p:txBody>
          <a:bodyPr wrap="square">
            <a:spAutoFit/>
          </a:bodyPr>
          <a:lstStyle/>
          <a:p>
            <a:pPr algn="ct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استفتاءات خمس</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63522065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677124" y="368660"/>
            <a:ext cx="7650850" cy="5724644"/>
          </a:xfrm>
          <a:prstGeom prst="rect">
            <a:avLst/>
          </a:prstGeom>
        </p:spPr>
        <p:txBody>
          <a:bodyPr wrap="square">
            <a:spAutoFit/>
          </a:bodyPr>
          <a:lstStyle/>
          <a:p>
            <a:pPr rtl="1"/>
            <a:r>
              <a:rPr lang="en-US" dirty="0"/>
              <a:t> </a:t>
            </a:r>
          </a:p>
          <a:p>
            <a:pPr algn="ctr" rtl="1">
              <a:lnSpc>
                <a:spcPct val="150000"/>
              </a:lnSpc>
            </a:pPr>
            <a:r>
              <a:rPr lang="fa-IR" sz="3200" b="1" dirty="0" smtClean="0">
                <a:ln w="10541" cmpd="sng">
                  <a:solidFill>
                    <a:schemeClr val="accent1">
                      <a:shade val="88000"/>
                      <a:satMod val="110000"/>
                    </a:schemeClr>
                  </a:solidFill>
                  <a:prstDash val="solid"/>
                </a:ln>
                <a:solidFill>
                  <a:srgbClr val="002060"/>
                </a:solidFill>
                <a:latin typeface="IranNastaliq" panose="02020505000000020003" pitchFamily="18" charset="0"/>
                <a:ea typeface="Times New Roman" pitchFamily="18" charset="0"/>
                <a:cs typeface="IranNastaliq" panose="02020505000000020003" pitchFamily="18" charset="0"/>
              </a:rPr>
              <a:t>فصل سوم:</a:t>
            </a:r>
            <a:r>
              <a:rPr lang="ar-SA" sz="3200" b="1" dirty="0" smtClean="0">
                <a:ln w="10541" cmpd="sng">
                  <a:solidFill>
                    <a:schemeClr val="accent1">
                      <a:shade val="88000"/>
                      <a:satMod val="110000"/>
                    </a:schemeClr>
                  </a:solidFill>
                  <a:prstDash val="solid"/>
                </a:ln>
                <a:solidFill>
                  <a:srgbClr val="002060"/>
                </a:solidFill>
                <a:latin typeface="IranNastaliq" panose="02020505000000020003" pitchFamily="18" charset="0"/>
                <a:ea typeface="Times New Roman" pitchFamily="18" charset="0"/>
                <a:cs typeface="IranNastaliq" panose="02020505000000020003" pitchFamily="18" charset="0"/>
              </a:rPr>
              <a:t>نماز </a:t>
            </a:r>
            <a:r>
              <a:rPr lang="ar-SA" sz="3200" b="1" dirty="0">
                <a:ln w="10541" cmpd="sng">
                  <a:solidFill>
                    <a:schemeClr val="accent1">
                      <a:shade val="88000"/>
                      <a:satMod val="110000"/>
                    </a:schemeClr>
                  </a:solidFill>
                  <a:prstDash val="solid"/>
                </a:ln>
                <a:solidFill>
                  <a:srgbClr val="002060"/>
                </a:solidFill>
                <a:latin typeface="IranNastaliq" panose="02020505000000020003" pitchFamily="18" charset="0"/>
                <a:ea typeface="Times New Roman" pitchFamily="18" charset="0"/>
                <a:cs typeface="IranNastaliq" panose="02020505000000020003" pitchFamily="18" charset="0"/>
              </a:rPr>
              <a:t>مسافر </a:t>
            </a:r>
            <a:endParaRPr lang="en-US" sz="3200" b="1" dirty="0">
              <a:ln w="10541" cmpd="sng">
                <a:solidFill>
                  <a:schemeClr val="accent1">
                    <a:shade val="88000"/>
                    <a:satMod val="110000"/>
                  </a:schemeClr>
                </a:solidFill>
                <a:prstDash val="solid"/>
              </a:ln>
              <a:solidFill>
                <a:srgbClr val="002060"/>
              </a:solidFill>
              <a:latin typeface="IranNastaliq" panose="02020505000000020003" pitchFamily="18" charset="0"/>
              <a:ea typeface="Times New Roman" pitchFamily="18" charset="0"/>
              <a:cs typeface="IranNastaliq" panose="02020505000000020003" pitchFamily="18" charset="0"/>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64) نماز چهار رکعتی در سفر باید به صورت قصر(دو رکعتی) خوانده شود</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65) نماز در سفر با هشت شرط قصر </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می</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شود</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که عبارتند از</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a:p>
            <a:pPr algn="ct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a:t>
            </a:r>
            <a:r>
              <a:rPr lang="en-US"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پیمودن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مسافت شرعی؛</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قصد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پیمودن مسافت شرعی؛</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استمرار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قصد (منصرف نشدن از قصد مسافت شرعی یا عدم تردید در آن)؛</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عبور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نکردن از وطن یا عدم قصد اقامت ده روز در اثنای سفر؛</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معصیت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نبودن سفر؛</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6-</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خانه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به دوش نبودن؛</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شغل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نبودن سفر؛</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a:t>
            </a:r>
            <a:r>
              <a:rPr lang="ar-SA"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رسیدن </a:t>
            </a: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به حد ترخص؛</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262608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93324" y="716335"/>
            <a:ext cx="8554151" cy="5632311"/>
          </a:xfrm>
          <a:prstGeom prst="rect">
            <a:avLst/>
          </a:prstGeom>
        </p:spPr>
        <p:txBody>
          <a:bodyPr wrap="square">
            <a:spAutoFit/>
          </a:bodyPr>
          <a:lstStyle/>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شرط اول: پيمودن مسافت شرعی</a:t>
            </a: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66) شرط اول قصر نماز، پیمودن مسافت شرعی (هشت فرسخ) است، بنابر این اگر سفری کمتر از این مسافت است؛ هرچند مقدار کمتر، بسیار اندک باشد؛ نماز قصر نیست</a:t>
            </a:r>
            <a:r>
              <a:rPr lang="en-US"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67) مسافت شرعی که موجب قصر نماز می‌شود، (به حسب تحقیقات انجام شده که موجب اطمینان است)، معادل با 41 کیلومتر در مسافت امتدادی و 20 کیلومتر  و نیم در مسافت تلفیقی  است</a:t>
            </a:r>
            <a:r>
              <a:rPr lang="en-US"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68) در سفر تلفیقی مسیر رفتن نباید کمتر از چهار فرسخ باشد. بنابر این اگر سه فرسخ برود و پنج فرسخ برگردد، نمازش تمام است، اما اگر پنج فرسخ برود و سه فرسخ برگردد، نمازش قصر است. البته اگر مسیر برگشت به تنهایی هشت فرسخ یا بیشتر باشد؛ هرچند مسیر رفت کمتر از چهار فرسخ باشد، نماز از همان ابتداء قصر است</a:t>
            </a:r>
            <a:r>
              <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1395550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521550" y="458670"/>
            <a:ext cx="8458672" cy="5332229"/>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69) اگر با اطمینان به هشت فرسخ بودن سفر، نماز را قصر بخواند و حال آنکه کمتر از مسافت بوده، نمازش باطل است و باید به صورت تمام آن را اعاده یا قضا کند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11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70) اگر مسافت کمتر از چهار فرسخ (مثلاً یک فرسخ و نیم) را چندین بار رفت و آمد کند به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طوری</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مجموع آن هشت فرسخ یا بیشتر شود نمازش قصر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نمی</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شود</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71) در صورت شک یا ظن در تحقق مسافت شرعی، بدون وجود دلیل معتبر، نماز تمام است</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7994922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476545" y="780691"/>
            <a:ext cx="8010890" cy="4478149"/>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72) ملاک محاسبه</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 مسافت شرعی فاصله</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 بین آخر شهر مبدأ و ابتدای شهر مقصد می</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باشد</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73) اگر مقصد فردی خود شهر نیست بلکه مکان خاص و مستقلی در اطراف شهر است؛ به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گونه</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عرفا رسیدن به شهر، رسیدن به مقصد محسوب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نمی</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شود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-یعنی شهر فقط طریقی برای رسیدن به مقصد ماست-، مانند برخی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دانشگاه</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ها</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پادگان</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ها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یا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بیمارستان</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هایی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در کنار شهر است، در این صورت باید مسافت را تا آن مکان خاص محاسبه کرد</a:t>
            </a:r>
            <a:r>
              <a:rPr lang="en-US" dirty="0"/>
              <a:t>.</a:t>
            </a:r>
          </a:p>
        </p:txBody>
      </p:sp>
    </p:spTree>
    <p:extLst>
      <p:ext uri="{BB962C8B-B14F-4D97-AF65-F5344CB8AC3E}">
        <p14:creationId xmlns:p14="http://schemas.microsoft.com/office/powerpoint/2010/main" val="21757049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611560" y="188640"/>
            <a:ext cx="8280920" cy="6186309"/>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شرط دوم: قصد مسافت شرعی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74) مکلّف باید هنگام خروج از شهر، قصدِ هشت فرسخ (چه امتدادی و چه تلفیقی) را داشته باشد. بنابر این اگر در ابتدا، قصد کمتر از مسافت را دارد؛ مثلاً قصد دارد سه فرسخ برود، بعد از رسیدن به سه فرسخ، تصمیم بگیرد که پنج فرسخ دیگر هم برود و در آنجا ده روز بماند، چنین سفری- با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این</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هشت فرسخ طی شده است- موجب قصر نماز نمی‌شود</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75) اگر سفر معلق بر حصول امری باشد، نماز قصر نیست؛ مثلاً شخصی قصد دارد به محلی که کمتر از چهار فرسخ است، برود و در آنجا اگر همسفری پیدا کند به سفر ادامه دهد و اگر نتوانست، از همانجا بر‌گردد، قصد این شخص منجّز و قطعی نبوده و باید نمازش را تمام بخواند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3441958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836585" y="638690"/>
            <a:ext cx="7650850" cy="5632311"/>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شرط سوم: استمرار قصد مسافت شرعی</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76) بنابر این اگر کسی که قصد پیمودن هشت فرسخ  را دارد، بعد از پیمودن دو یا سه فرسخ، از قصدِ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ادامه</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سفر منصرف یا مردّد شود، ولی راه را گم کند و بدون قصد به همان محل هشت فرسخی برود، نمازش تمام است. البته تغییر مقصد با حفظ قصد مسافت اشکال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ندارد</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pPr>
            <a:endPar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شرط چهارم : عبور نکردن از وطن یا محل اقامه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77) از شرایط قصر نماز آن است که قصد نداشته باشد در اثنای راه، -قبل از رسیدن به هشت فرسخ- در محلی، قصدِ اقامتِ ده روز کند یا از وطنش عبور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نماید</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098502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
        <p:nvSpPr>
          <p:cNvPr id="2" name="مستطیل 1"/>
          <p:cNvSpPr/>
          <p:nvPr/>
        </p:nvSpPr>
        <p:spPr>
          <a:xfrm>
            <a:off x="251520" y="593685"/>
            <a:ext cx="8415936" cy="5078313"/>
          </a:xfrm>
          <a:prstGeom prst="rect">
            <a:avLst/>
          </a:prstGeom>
        </p:spPr>
        <p:txBody>
          <a:bodyPr wrap="square">
            <a:spAutoFit/>
          </a:bodyPr>
          <a:lstStyle/>
          <a:p>
            <a:pPr algn="ctr" rtl="1">
              <a:lnSpc>
                <a:spcPct val="150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شرط پنجم: مباح بودن سفر</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78) کسی که به سفر حرام می‌رود، خواه خود سفر حرام باشد؛ مثل فرار از جهاد در راه خدا یا سفر به انگیزهی انجام کار حرام؛ مثل دزدی باشد، نمازش تمام است</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79) اگر خود سفر یا هدف از آن معصیت نباشد ولی در ضمن سفر، کار حرام؛ مانند غیبت یا شرب خمر، انجام گیرد، سفر معصیت نبوده و نماز قصر است، مگر اینکه کار حرام به طوری در تمام لحظات سفر محقق شود که عرفاً سفر معصیت صدق کند که در این صورت نماز تمام است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1462101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933945"/>
            <a:ext cx="850402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3600" b="1" cap="all" dirty="0">
                <a:ln w="0"/>
                <a:solidFill>
                  <a:srgbClr val="7030A0"/>
                </a:solidFill>
                <a:effectLst>
                  <a:reflection blurRad="12700" stA="50000" endPos="50000" dist="5000" dir="5400000" sy="-100000" rotWithShape="0"/>
                </a:effectLst>
                <a:cs typeface="B Nazanin" pitchFamily="2" charset="-78"/>
              </a:rPr>
              <a:t>وای به حالت، نخست احکام خرید و فروش را یاد بگیر سپس به تجارت بپرداز</a:t>
            </a:r>
            <a:r>
              <a:rPr lang="en-US" sz="3600" b="1" cap="all" dirty="0">
                <a:ln w="0"/>
                <a:solidFill>
                  <a:srgbClr val="7030A0"/>
                </a:solidFill>
                <a:effectLst>
                  <a:reflection blurRad="12700" stA="50000" endPos="50000" dist="5000" dir="5400000" sy="-100000" rotWithShape="0"/>
                </a:effectLst>
                <a:cs typeface="B Nazanin" pitchFamily="2" charset="-78"/>
              </a:rPr>
              <a:t>. </a:t>
            </a:r>
            <a:r>
              <a:rPr lang="fa-IR" sz="3600" b="1" cap="all" dirty="0">
                <a:ln w="0"/>
                <a:solidFill>
                  <a:srgbClr val="7030A0"/>
                </a:solidFill>
                <a:effectLst>
                  <a:reflection blurRad="12700" stA="50000" endPos="50000" dist="5000" dir="5400000" sy="-100000" rotWithShape="0"/>
                </a:effectLst>
                <a:cs typeface="B Nazanin" pitchFamily="2" charset="-78"/>
              </a:rPr>
              <a:t>زیرا کسی که خرید و فروش کند و از حلال و حرام آن نپرسد، در رباخواری فرو رفته سپس گرفتار می شود</a:t>
            </a:r>
            <a:r>
              <a:rPr lang="en-US" sz="3600" b="1" cap="all" dirty="0">
                <a:ln w="0"/>
                <a:solidFill>
                  <a:srgbClr val="7030A0"/>
                </a:solidFill>
                <a:effectLst>
                  <a:reflection blurRad="12700" stA="50000" endPos="50000" dist="5000" dir="5400000" sy="-100000" rotWithShape="0"/>
                </a:effectLst>
                <a:cs typeface="B Nazanin" pitchFamily="2" charset="-78"/>
              </a:rPr>
              <a:t>.</a:t>
            </a:r>
            <a:r>
              <a:rPr lang="fa-IR" sz="3600" b="1" cap="all" dirty="0">
                <a:ln w="0"/>
                <a:solidFill>
                  <a:srgbClr val="7030A0"/>
                </a:solidFill>
                <a:effectLst>
                  <a:reflection blurRad="12700" stA="50000" endPos="50000" dist="5000" dir="5400000" sy="-100000" rotWithShape="0"/>
                </a:effectLst>
                <a:cs typeface="B Nazanin" pitchFamily="2" charset="-78"/>
              </a:rPr>
              <a:t>  </a:t>
            </a:r>
            <a:r>
              <a:rPr lang="en-US" sz="3600" b="1" cap="all" dirty="0">
                <a:ln w="0"/>
                <a:solidFill>
                  <a:srgbClr val="7030A0"/>
                </a:solidFill>
                <a:effectLst>
                  <a:reflection blurRad="12700" stA="50000" endPos="50000" dist="5000" dir="5400000" sy="-100000" rotWithShape="0"/>
                </a:effectLst>
                <a:cs typeface="B Nazanin" pitchFamily="2" charset="-78"/>
              </a:rPr>
              <a:t/>
            </a:r>
            <a:br>
              <a:rPr lang="en-US" sz="3600" b="1" cap="all" dirty="0">
                <a:ln w="0"/>
                <a:solidFill>
                  <a:srgbClr val="7030A0"/>
                </a:solidFill>
                <a:effectLst>
                  <a:reflection blurRad="12700" stA="50000" endPos="50000" dist="5000" dir="5400000" sy="-100000" rotWithShape="0"/>
                </a:effectLst>
                <a:cs typeface="B Nazanin" pitchFamily="2" charset="-78"/>
              </a:rPr>
            </a:br>
            <a:r>
              <a:rPr lang="fa-IR" sz="3600" b="1" cap="all" dirty="0">
                <a:ln w="0"/>
                <a:solidFill>
                  <a:srgbClr val="7030A0"/>
                </a:solidFill>
                <a:effectLst>
                  <a:reflection blurRad="12700" stA="50000" endPos="50000" dist="5000" dir="5400000" sy="-100000" rotWithShape="0"/>
                </a:effectLst>
                <a:cs typeface="B Nazanin" pitchFamily="2" charset="-78"/>
              </a:rPr>
              <a:t>تقدیم فقه بر تجارت حاکی از ضرورت فراگیری احکام قبل از ورود به کار است </a:t>
            </a:r>
          </a:p>
        </p:txBody>
      </p:sp>
    </p:spTree>
    <p:extLst>
      <p:ext uri="{BB962C8B-B14F-4D97-AF65-F5344CB8AC3E}">
        <p14:creationId xmlns:p14="http://schemas.microsoft.com/office/powerpoint/2010/main" val="10955681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56565" y="692150"/>
            <a:ext cx="7695856"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80) سفر برای تفریح و تفرّج حرام نیست. بنابر این نماز در آن قصر است.</a:t>
            </a:r>
          </a:p>
          <a:p>
            <a:pPr algn="ctr" rtl="1">
              <a:lnSpc>
                <a:spcPct val="150000"/>
              </a:lnSpc>
              <a:defRPr/>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81) در سفر معصیت، نوافل نمازهای ظهر و عصر وعشاء ساقط نیست و می تواند آنها را بخواند.</a:t>
            </a:r>
          </a:p>
          <a:p>
            <a:pPr algn="ctr" rtl="1">
              <a:lnSpc>
                <a:spcPct val="150000"/>
              </a:lnSpc>
              <a:defRPr/>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82) سفر برای شکار که جهت خوراک خود و خانواده یا تهیه نیازهای زندگی و مانند آن باشد، سفر مباح و نماز در آن قصر است.</a:t>
            </a:r>
          </a:p>
          <a:p>
            <a:pPr algn="ctr" rtl="1">
              <a:lnSpc>
                <a:spcPct val="150000"/>
              </a:lnSpc>
              <a:defRPr/>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83) اگر سفر برای شکار، لهوی باشد، نه برای خوردن یا تجارت، نماز در آن تمام و روزه واجب است.</a:t>
            </a:r>
          </a:p>
        </p:txBody>
      </p:sp>
    </p:spTree>
    <p:extLst>
      <p:ext uri="{BB962C8B-B14F-4D97-AF65-F5344CB8AC3E}">
        <p14:creationId xmlns:p14="http://schemas.microsoft.com/office/powerpoint/2010/main" val="3263648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3038695"/>
            <a:ext cx="8365429" cy="10030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endParaRPr lang="en-US" sz="4400" b="1" cap="all" dirty="0">
              <a:ln w="0"/>
              <a:effectLst>
                <a:glow rad="63500">
                  <a:schemeClr val="accent6">
                    <a:satMod val="175000"/>
                    <a:alpha val="40000"/>
                  </a:schemeClr>
                </a:glow>
                <a:reflection blurRad="12700" stA="50000" endPos="50000" dist="5000" dir="5400000" sy="-100000" rotWithShape="0"/>
              </a:effectLst>
              <a:cs typeface="B Nazanin" pitchFamily="2" charset="-78"/>
            </a:endParaRPr>
          </a:p>
        </p:txBody>
      </p:sp>
      <p:sp>
        <p:nvSpPr>
          <p:cNvPr id="3" name="مستطیل 2"/>
          <p:cNvSpPr/>
          <p:nvPr/>
        </p:nvSpPr>
        <p:spPr>
          <a:xfrm>
            <a:off x="1331640" y="998730"/>
            <a:ext cx="7110790" cy="3970318"/>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شرط ششم: داشتن محل استقرار</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84) یکی از شرایط قصر نماز در سفر، آن است که شخص محل استقرار و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نقطه</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اقامت ثابت داشته باشد؛ بنابر این چنانچه مسافری محل ثابت و مکان استقراری نداشته باشد، (خانه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به</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دوش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نمازش تمام است. همچنین امثال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کولی</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ها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یا بعضی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درویش</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ها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اهل جای خاصی نمی‌باشند و از جایی به جای دیگری می‌روند، نمازشان تمام است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266708702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شرط هفتم: شغل نبودن سفر	</a:t>
            </a:r>
          </a:p>
          <a:p>
            <a:pPr algn="ctr" rtl="1">
              <a:lnSpc>
                <a:spcPts val="54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85) از شرایط قصر نماز در سفر آن است که سفر حرفه و شغل نباشد؛ خواه قِوام شغل به سفر کردن باشد؛ مانند خلبان یا راننده و یا سفر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مقدمه</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شغل باشد؛ مانند طبابت در شهر دیگر</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ts val="5400"/>
              </a:lnSpc>
              <a:defRPr/>
            </a:pPr>
            <a:endPar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ts val="54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86) برای تحقق شغل و حرفه سه چیز معتبر است: </a:t>
            </a:r>
          </a:p>
          <a:p>
            <a:pPr algn="ctr" rtl="1">
              <a:lnSpc>
                <a:spcPts val="54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قصد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حرفه قرار دادن آن عمل؛ </a:t>
            </a:r>
          </a:p>
          <a:p>
            <a:pPr algn="ctr" rtl="1">
              <a:lnSpc>
                <a:spcPts val="54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شروع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در عمل؛ </a:t>
            </a:r>
          </a:p>
          <a:p>
            <a:pPr algn="ctr" rtl="1">
              <a:lnSpc>
                <a:spcPts val="54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قصد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استمرار اشتغال؛</a:t>
            </a:r>
          </a:p>
        </p:txBody>
      </p:sp>
    </p:spTree>
    <p:extLst>
      <p:ext uri="{BB962C8B-B14F-4D97-AF65-F5344CB8AC3E}">
        <p14:creationId xmlns:p14="http://schemas.microsoft.com/office/powerpoint/2010/main" val="1581623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431540" y="1043735"/>
            <a:ext cx="8595955" cy="5632311"/>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87) معیار در حرفه و شغل بودن کاری، عرف است و اگر در موردی شک وجود داشته باشد، نماز قصر و روزه باطل است</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88) حرفه و شغل بودن کاری، وابسته به کسب مال و ارتزاق توسط آن کار نیست؛ مثلاً معلّمی که مجانی تدریس ‌می کند، این  کار برای او حرفه و شغل محسوب شده و نمازش در سفر تمام است</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89) برای تحقق سفر شغلی لازم نیست که سفر تکرار شود، بلکه با همان اولین سفری که با نیتِ اشتغال حرکت می‌کند، سفر شغلی حاصل می شود و در همان سفر نماز تمام است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368661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971600" y="323655"/>
            <a:ext cx="7605845" cy="4478149"/>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90) اگر سفر برای تحصیل علم، جزء حرفه و شغل باشد مثل آن‌که دوره‌ی آموزشی برای کارمند اداره قرار دهند و او برای گذراندن دوره به مسافرت برود، نمازش تمام است</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91) در سفری که دانشجو و دانش آموز برای تحصیل علم می‌کند تا در آینده شغلی را اختیار کند، احتیاط واجب آن است که نمازش را به صورت جمع بين تمام و قصر بخواند و روزه اش را بگیرد و بعداً نيز قضا کند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36866118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701570" y="278650"/>
            <a:ext cx="8100900" cy="6186309"/>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92) دانشجویان دانشگاه افسری که وقتی وارد دانشگاه می‌شوند بعد از گذراندن چند ماه تمرین و تعلیم، سردوشی می گیرند و به آنها "افسر" گفته می</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شود، این نوع تحصیل جزء حرفه محسوب شده و در سفر تحصیلی، نمازشان  تمام و روزه را باید بگیرند</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93) کسی که سفر مقوم یا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مقدمه</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شغل اوست، اگر به سفر غیر شغلی برود، هر چند به محل شغلش باشد، نمازش قصر است</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94) در فرض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قبل، چنانچه سفر غیر شغلی به محل شغلش باشد ولی تصمیم بگیرد که به خاطر شغل در آنجا بماند، نمازش در مدتی که آنجا توقف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می</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کند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تا به سر کار برود و در برگشت تمام است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36866118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293324" y="638690"/>
            <a:ext cx="8557352" cy="4524315"/>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95) کسی که اشتغال به شغلی دارد که در سال یک بار به مدت مثلاً یک ماه طول می‌کشد مانند کاروان داران حج، چنانچه بنا دارد همه ساله به این کار اشتغال داشته باشد، نمازش حتی در اولین سفر تمام است. ولی اگر قصد استمرار ندارد، نماز قصر است</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96) کسی که در فصلی از سال سفر شغلی دارد و قصد و عزم او استمرار همه ساله آن است، مانند شغل رانندگی در تابستان، سفرش حکم سفر شغلی را دارد و حتی در سفر اول نمازش تمام است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368661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521550" y="0"/>
            <a:ext cx="8557352" cy="6740307"/>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97) کسی که در فصلی از سال اشتغال به کاری دارد و قصد استمرار در سالهای آینده را ندارد، چنانچه بخواهد به مدت طولانی مثلاً حداقل سه ماه به طور متعارف و مستمر به آن اشتغال داشته باشد و تنها در ایامی که معمولاً تعطیل می‌کنند مانند ایام تعطیل وعزاداری تعطیل کند، سفرش حکم سفر شغلی را دارد و نمازش حتی در سفر اوّل تمام است و چنانچه مدت آن طولانی نباشد، حکم سفر شغلی را ندارد و نماز او قصر است</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98) کسی که شغلش تردد به بیرون شهر به اندازه کمتر از مسافت شرعی است مانند بعضی از رانندگان تاکسی، اگر اتفاقاً در حدّ مسافت شرعی برای همان شغل مسافرت کند، حکم سفر شغلی را ندارد و نمازش قصر است، مگر آن‌که بنا داشته باشد برای مدت طولانی به بیش از مسافت شرعی آن شغل را ادامه دهد.که در این صورت از همان سفر اول حکم سفر شغلی را دارد و نمازش تمام است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1534246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139007" y="953725"/>
            <a:ext cx="8865985" cy="4524315"/>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99) کسی که شغل او سفر است و وظیفه‌اش آن است که نماز را تمام بخواند و روزه‌اش را در سفر بگیرد ، چنانچه در وطن یا غیر وطن با نیت یا بدون نیت، ده روز بماند، در اولین سفری که بعد از این ده روز انجام می‌دهد، نمازش قصر است</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100) اگر کسی که شغلش سفر یا در سفر است، ده روز در وطن یا غیر وطن اقامت کند و بعد از آن به سفر غیر کاری برود؛ مثلاً به سفرِ زیارتی برود، بعد از برگشت از سفر زیارتی، بخواهد به سفر کاری برود، بنابر احتیاط واجب در سفر کاری بعد از سفر زیارتی نمازش را هم به صورت قصر و هم تمام بخواند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368661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521551" y="188640"/>
            <a:ext cx="7515834" cy="6186309"/>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101) کسی که شغلش سفر یا در سفر است اگر در سفر شغلی یک مقصد داشته باشد و قبل از رسیدن به آن مقصد، در اثنای راه، ده روزه در جایی اقامت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کند</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سفرِ اول  او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ادامه</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سفر به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اضافه</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رجوع به وطن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می</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باشد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نماز را باید قصر بخواند</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102) در فرض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مساله</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قبل اگر چند مقصد داشته باشد، سفرِ اول با رسیدن به مقصد اول تمام شده و از سفر دوم نماز تمام است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103) در حکم سفر شغلی که نماز تمام و روزه صحیح است، تفاوتی نمی کند که مسیر یا نوع شغل یا وسیله سفر، همان قبلی باشد یا تغییر کند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368661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6584" y="818710"/>
            <a:ext cx="8135965"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63500">
                    <a:schemeClr val="accent6">
                      <a:satMod val="175000"/>
                      <a:alpha val="40000"/>
                    </a:schemeClr>
                  </a:glow>
                  <a:reflection blurRad="12700" stA="50000" endPos="50000" dist="5000" dir="5400000" sy="-100000" rotWithShape="0"/>
                </a:effectLst>
                <a:cs typeface="B Nazanin" pitchFamily="2" charset="-78"/>
              </a:rPr>
              <a:t>ونیزفرمود:</a:t>
            </a:r>
            <a:r>
              <a:rPr 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63500">
                    <a:schemeClr val="accent6">
                      <a:satMod val="175000"/>
                      <a:alpha val="40000"/>
                    </a:schemeClr>
                  </a:glow>
                  <a:reflection blurRad="12700" stA="50000" endPos="50000" dist="5000" dir="5400000" sy="-100000" rotWithShape="0"/>
                </a:effectLst>
                <a:cs typeface="B Nazanin" pitchFamily="2" charset="-78"/>
              </a:rPr>
              <a:t/>
            </a:r>
            <a:br>
              <a:rPr 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63500">
                    <a:schemeClr val="accent6">
                      <a:satMod val="175000"/>
                      <a:alpha val="40000"/>
                    </a:schemeClr>
                  </a:glow>
                  <a:reflection blurRad="12700" stA="50000" endPos="50000" dist="5000" dir="5400000" sy="-100000" rotWithShape="0"/>
                </a:effectLst>
                <a:cs typeface="B Nazanin" pitchFamily="2" charset="-78"/>
              </a:rPr>
            </a:br>
            <a:r>
              <a:rPr lang="fa-IR"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63500">
                    <a:schemeClr val="accent6">
                      <a:satMod val="175000"/>
                      <a:alpha val="40000"/>
                    </a:schemeClr>
                  </a:glow>
                  <a:reflection blurRad="12700" stA="50000" endPos="50000" dist="5000" dir="5400000" sy="-100000" rotWithShape="0"/>
                </a:effectLst>
                <a:cs typeface="B Nazanin" pitchFamily="2" charset="-78"/>
              </a:rPr>
              <a:t>مَنِ اتَّجَرَ بِغَیْرِ فِقْهٍ ارْتَطَمَ فِی الرِّبَا    </a:t>
            </a:r>
            <a:br>
              <a:rPr lang="fa-IR"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63500">
                    <a:schemeClr val="accent6">
                      <a:satMod val="175000"/>
                      <a:alpha val="40000"/>
                    </a:schemeClr>
                  </a:glow>
                  <a:reflection blurRad="12700" stA="50000" endPos="50000" dist="5000" dir="5400000" sy="-100000" rotWithShape="0"/>
                </a:effectLst>
                <a:cs typeface="B Nazanin" pitchFamily="2" charset="-78"/>
              </a:rPr>
            </a:br>
            <a:r>
              <a:rPr lang="fa-IR"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63500">
                    <a:schemeClr val="accent6">
                      <a:satMod val="175000"/>
                      <a:alpha val="40000"/>
                    </a:schemeClr>
                  </a:glow>
                  <a:reflection blurRad="12700" stA="50000" endPos="50000" dist="5000" dir="5400000" sy="-100000" rotWithShape="0"/>
                </a:effectLst>
                <a:cs typeface="B Nazanin" pitchFamily="2" charset="-78"/>
              </a:rPr>
              <a:t>  (نهج البلاغه، حكمت 447) </a:t>
            </a:r>
            <a:endParaRPr 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63500">
                  <a:schemeClr val="accent6">
                    <a:satMod val="175000"/>
                    <a:alpha val="40000"/>
                  </a:schemeClr>
                </a:glow>
                <a:reflection blurRad="12700" stA="50000" endPos="50000" dist="5000" dir="5400000" sy="-100000" rotWithShape="0"/>
              </a:effectLst>
              <a:cs typeface="B Nazanin" pitchFamily="2" charset="-78"/>
            </a:endParaRPr>
          </a:p>
        </p:txBody>
      </p:sp>
    </p:spTree>
    <p:extLst>
      <p:ext uri="{BB962C8B-B14F-4D97-AF65-F5344CB8AC3E}">
        <p14:creationId xmlns:p14="http://schemas.microsoft.com/office/powerpoint/2010/main" val="10708768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881591" y="466680"/>
            <a:ext cx="7605844" cy="4524315"/>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104) اگر خودروی شخصی که شغلش رانندگی است در بین سفر شغلی خراب شود و برای تعمیر و خرید لوازم به محلّی که مسافت شرعی است سفر کند، این سفر نیز سفر شغلی محسوب شده و نمازش تمام است</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105) در فرض مسأله ی قبل، اگر پیش از شروع به سفر شغلی، خودروی او خراب شود و برای تعمیر و مثلاً تهیه لوازم به محلی که مسافت شرعی است مسافرت کند، نمازش قصر است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368661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926595" y="188640"/>
            <a:ext cx="7650850" cy="6186309"/>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106) کسی که شغلش مسافرت است، اگر صرفاً به سفر غیر شغلی برود، در این سفر، نمازش قصر است؛ مثلاً کسی</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شغلش بردن مسافر از شهری به شهر دیگر است، سفر حج یا عتبات برود، نماز را باید قصر به¬جا آورد. اما اگر در ضمن سفر شغلی، کار شخصی؛ مانند زیارت انجام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دهد، -چه غرض اصلی کار شخصی باشد و بردن مسافر تبعی باشد یا به عکس و یا هر دو غرض مشترکاً تأثیر در این حرکت داشته باشند-، در هر صورت نماز تمام است</a:t>
            </a:r>
            <a:r>
              <a:rPr lang="en-US"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107)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کسی</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سفر مقوم شغل یا مقدمه</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 آن است، اگر به سفر غیر شغلی برود – که نمازش قصر است- چنانچه در بازگشت به خاطر شغلش بخواهد به محل شغل برود، نمازش در برگشت تمام است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3256036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746575" y="503675"/>
            <a:ext cx="7875875" cy="5078313"/>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108) کسی که شغلش سفر یا در سفر است؛ چنانچه از سفر شغلی برگردد، در برگشت نمازش تمام است، ولی چنانچه چند روزی ( کمتر از ده روز ) برای غیر شغل مثل زیارت یا تفریح بماند و سپس مراجعت کند، احتیاط واجب در برگشت، جمع بین قصر و تمام است</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مسأله 109) کسی که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سفرمقدمه</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شغلش است؛ مانند معلمی که در شهر دیگر تدریس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می</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کند</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چنانچه شغلش به پایان برسد، صدق عرفی سفر در هنگام برگشت از سفر آخر معلوم نبوده  و احتیاط آن  است که نماز را هم قصر و هم تمام بخواند</a:t>
            </a:r>
            <a:r>
              <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1756975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1530" y="188640"/>
            <a:ext cx="8325926"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شرط هشتم : رسیدن به حد ترخّص  </a:t>
            </a:r>
          </a:p>
          <a:p>
            <a:pPr algn="ctr" rtl="1">
              <a:lnSpc>
                <a:spcPct val="150000"/>
              </a:lnSpc>
              <a:defRPr/>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مسأله 110) مسافری که از وطن خارج می‌شود، از زمانی نمازش قصر </a:t>
            </a: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میشود </a:t>
            </a: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که به حد معینی برسد و همچنین در هنگام بازگشت نیز باید به آن حد برسد تا نماز را تمام بخواند، که به این حد، "حد ترخص" می‌گویند؛ گرچه احتیاط مستحب این است که در هنگاه بازگشت تا زمانی که به شهر داخل نشده است، نماز را به صورت جمع بین قصر و تمام بخواند</a:t>
            </a: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p>
          <a:p>
            <a:pPr algn="ct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defRPr/>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مسأله 111) علامت و نشانه حدّ ترخص، آن است که به اندازه‌ای از وطن دور شود که صدای اذان متعارف و بدون بلندگو شنیده نشود. </a:t>
            </a:r>
          </a:p>
        </p:txBody>
      </p:sp>
    </p:spTree>
    <p:extLst>
      <p:ext uri="{BB962C8B-B14F-4D97-AF65-F5344CB8AC3E}">
        <p14:creationId xmlns:p14="http://schemas.microsoft.com/office/powerpoint/2010/main" val="265909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33645"/>
            <a:ext cx="8640960" cy="6255694"/>
          </a:xfrm>
        </p:spPr>
        <p:txBody>
          <a:bodyPr>
            <a:normAutofit lnSpcReduction="1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مسأله 112) چنانچه مسافر به مقداری از وطن دور شود که در آنجا صدای اذان شنیده نمی‌شود ولی صداهای بلند دیگر مثل دعا و قرائت قرآن شنیده می‌شود، احتیاط آن است که اگر در آنجا نماز می‌خواند، به صورت جمع بخواند و الّا به اندازه‌ای دور شود که صدایی شنیده نشود</a:t>
            </a:r>
            <a:r>
              <a:rPr lang="en-US"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مسأله 113) همانطور که برای رفتن، ملاک قصر حدّ ترخص است، هنگام بازگشت هم وقتی به حدّ ترخّص رسید، نمازش تمام است اگر چه احتیاط مستحب آن است که تا به شهر نرسیده است، نماز را به صورت جمع یعنی قصر و تمام بخواند</a:t>
            </a:r>
            <a:r>
              <a:rPr lang="en-US"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مسأله 114) مسافری که بیش از سی روز در جایی بدون قصد اقامت ده روز مانده است و نماز را باید در آنجا تمام بخواند </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10088104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1043735"/>
            <a:ext cx="8375530" cy="2862322"/>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چيزهايى كه سفر را قطع مى‏كند</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مسأله 115) در موارد زير بايد نماز را تمام خواند و سفر پايان مى‏پذيرد</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p>
          <a:p>
            <a:pPr algn="ctr" rtl="1">
              <a:lnSpc>
                <a:spcPct val="150000"/>
              </a:lnSpc>
            </a:pP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1-</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عبور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از وطن؛‏</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2-</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قصد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یا علم به اقامت ده روز یا بیشتر در یک مکان؛ </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3-</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ماندن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سی روز، مردّد و بدون قصد اقامت ده روز در یک مکان؛</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58908486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 calcmode="lin" valueType="num">
                                      <p:cBhvr>
                                        <p:cTn id="39" dur="1000" fill="hold"/>
                                        <p:tgtEl>
                                          <p:spTgt spid="4">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4">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4">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356220"/>
            <a:ext cx="8375530" cy="618630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a:ln w="0"/>
                <a:solidFill>
                  <a:srgbClr val="7030A0"/>
                </a:solidFill>
                <a:latin typeface="2  Nazanin"/>
                <a:cs typeface="B Nazanin" pitchFamily="2" charset="-78"/>
              </a:rPr>
              <a:t>1- عبور از وطن</a:t>
            </a:r>
            <a:endParaRPr lang="en-US" sz="2400" b="1" cap="all" dirty="0">
              <a:ln w="0"/>
              <a:solidFill>
                <a:srgbClr val="7030A0"/>
              </a:solidFill>
              <a:latin typeface="2  Nazanin"/>
              <a:cs typeface="B Nazanin" pitchFamily="2" charset="-78"/>
            </a:endParaRPr>
          </a:p>
          <a:p>
            <a:pPr algn="ctr" rtl="1">
              <a:lnSpc>
                <a:spcPct val="150000"/>
              </a:lnSpc>
            </a:pPr>
            <a:r>
              <a:rPr lang="ar-SA" sz="2400" b="1" cap="all" dirty="0">
                <a:ln w="0"/>
                <a:solidFill>
                  <a:srgbClr val="7030A0"/>
                </a:solidFill>
                <a:latin typeface="2  Nazanin"/>
                <a:cs typeface="B Nazanin" pitchFamily="2" charset="-78"/>
              </a:rPr>
              <a:t>مسأله 116) وطن عبارت است از محلی که انسان در آن سکونت و استقرار داشته و محل </a:t>
            </a:r>
            <a:r>
              <a:rPr lang="ar-SA" sz="2400" b="1" cap="all" dirty="0" smtClean="0">
                <a:ln w="0"/>
                <a:solidFill>
                  <a:srgbClr val="7030A0"/>
                </a:solidFill>
                <a:latin typeface="2  Nazanin"/>
                <a:cs typeface="B Nazanin" pitchFamily="2" charset="-78"/>
              </a:rPr>
              <a:t>زندگی</a:t>
            </a:r>
            <a:r>
              <a:rPr lang="fa-IR" sz="2400" b="1" cap="all" dirty="0" smtClean="0">
                <a:ln w="0"/>
                <a:solidFill>
                  <a:srgbClr val="7030A0"/>
                </a:solidFill>
                <a:latin typeface="2  Nazanin"/>
                <a:cs typeface="B Nazanin" pitchFamily="2" charset="-78"/>
              </a:rPr>
              <a:t> </a:t>
            </a:r>
            <a:r>
              <a:rPr lang="ar-SA" sz="2400" b="1" cap="all" dirty="0" smtClean="0">
                <a:ln w="0"/>
                <a:solidFill>
                  <a:srgbClr val="7030A0"/>
                </a:solidFill>
                <a:latin typeface="2  Nazanin"/>
                <a:cs typeface="B Nazanin" pitchFamily="2" charset="-78"/>
              </a:rPr>
              <a:t>اش </a:t>
            </a:r>
            <a:r>
              <a:rPr lang="ar-SA" sz="2400" b="1" cap="all" dirty="0">
                <a:ln w="0"/>
                <a:solidFill>
                  <a:srgbClr val="7030A0"/>
                </a:solidFill>
                <a:latin typeface="2  Nazanin"/>
                <a:cs typeface="B Nazanin" pitchFamily="2" charset="-78"/>
              </a:rPr>
              <a:t>است؛ چه شهر، روستا یا غیر اینها باشد</a:t>
            </a:r>
            <a:r>
              <a:rPr lang="en-US" sz="2400" b="1" cap="all" dirty="0" smtClean="0">
                <a:ln w="0"/>
                <a:solidFill>
                  <a:srgbClr val="7030A0"/>
                </a:solidFill>
                <a:latin typeface="2  Nazanin"/>
                <a:cs typeface="B Nazanin" pitchFamily="2" charset="-78"/>
              </a:rPr>
              <a:t>.</a:t>
            </a:r>
            <a:endParaRPr lang="fa-IR" sz="2400" b="1" cap="all" dirty="0" smtClean="0">
              <a:ln w="0"/>
              <a:solidFill>
                <a:srgbClr val="7030A0"/>
              </a:solidFill>
              <a:latin typeface="2  Nazanin"/>
              <a:cs typeface="B Nazanin" pitchFamily="2" charset="-78"/>
            </a:endParaRPr>
          </a:p>
          <a:p>
            <a:pPr algn="ctr" rtl="1">
              <a:lnSpc>
                <a:spcPct val="150000"/>
              </a:lnSpc>
            </a:pPr>
            <a:endParaRPr lang="en-US" sz="2400" b="1" cap="all" dirty="0">
              <a:ln w="0"/>
              <a:solidFill>
                <a:srgbClr val="7030A0"/>
              </a:solidFill>
              <a:latin typeface="2  Nazanin"/>
              <a:cs typeface="B Nazanin" pitchFamily="2" charset="-78"/>
            </a:endParaRPr>
          </a:p>
          <a:p>
            <a:pPr algn="ctr" rtl="1">
              <a:lnSpc>
                <a:spcPct val="150000"/>
              </a:lnSpc>
            </a:pPr>
            <a:r>
              <a:rPr lang="ar-SA" sz="2400" b="1" cap="all" dirty="0">
                <a:ln w="0"/>
                <a:solidFill>
                  <a:srgbClr val="7030A0"/>
                </a:solidFill>
                <a:latin typeface="2  Nazanin"/>
                <a:cs typeface="B Nazanin" pitchFamily="2" charset="-78"/>
              </a:rPr>
              <a:t>مسأله 117) وطن بر دو گونه است: وطن اصلی و وطن </a:t>
            </a:r>
            <a:r>
              <a:rPr lang="ar-SA" sz="2400" b="1" cap="all" dirty="0" smtClean="0">
                <a:ln w="0"/>
                <a:solidFill>
                  <a:srgbClr val="7030A0"/>
                </a:solidFill>
                <a:latin typeface="2  Nazanin"/>
                <a:cs typeface="B Nazanin" pitchFamily="2" charset="-78"/>
              </a:rPr>
              <a:t>اتّخاذی</a:t>
            </a:r>
            <a:endParaRPr lang="fa-IR" sz="2400" b="1" cap="all" dirty="0" smtClean="0">
              <a:ln w="0"/>
              <a:solidFill>
                <a:srgbClr val="7030A0"/>
              </a:solidFill>
              <a:latin typeface="2  Nazanin"/>
              <a:cs typeface="B Nazanin" pitchFamily="2" charset="-78"/>
            </a:endParaRPr>
          </a:p>
          <a:p>
            <a:pPr algn="ctr" rtl="1">
              <a:lnSpc>
                <a:spcPct val="150000"/>
              </a:lnSpc>
            </a:pPr>
            <a:r>
              <a:rPr lang="en-US" sz="2400" b="1" cap="all" dirty="0" smtClean="0">
                <a:ln w="0"/>
                <a:solidFill>
                  <a:srgbClr val="7030A0"/>
                </a:solidFill>
                <a:latin typeface="2  Nazanin"/>
                <a:cs typeface="B Nazanin" pitchFamily="2" charset="-78"/>
              </a:rPr>
              <a:t> </a:t>
            </a:r>
            <a:endParaRPr lang="en-US" sz="800" b="1" cap="all" dirty="0">
              <a:ln w="0"/>
              <a:solidFill>
                <a:srgbClr val="7030A0"/>
              </a:solidFill>
              <a:latin typeface="2  Nazanin"/>
              <a:cs typeface="B Nazanin" pitchFamily="2" charset="-78"/>
            </a:endParaRPr>
          </a:p>
          <a:p>
            <a:pPr algn="ctr" rtl="1">
              <a:lnSpc>
                <a:spcPct val="150000"/>
              </a:lnSpc>
            </a:pPr>
            <a:r>
              <a:rPr lang="ar-SA" sz="2400" b="1" cap="all" dirty="0">
                <a:ln w="0"/>
                <a:solidFill>
                  <a:srgbClr val="7030A0"/>
                </a:solidFill>
                <a:latin typeface="2  Nazanin"/>
                <a:cs typeface="B Nazanin" pitchFamily="2" charset="-78"/>
              </a:rPr>
              <a:t>مسأله 118) وطنِ اصلی جایی است که انسان در ابتدای زندگی در آنجا رشد و نمو کرده و دوران کودکی و نوجوانی را در آنجا بزرگ شده است</a:t>
            </a:r>
            <a:r>
              <a:rPr lang="en-US" sz="2400" b="1" cap="all" dirty="0" smtClean="0">
                <a:ln w="0"/>
                <a:solidFill>
                  <a:srgbClr val="7030A0"/>
                </a:solidFill>
                <a:latin typeface="2  Nazanin"/>
                <a:cs typeface="B Nazanin" pitchFamily="2" charset="-78"/>
              </a:rPr>
              <a:t>.</a:t>
            </a:r>
            <a:endParaRPr lang="fa-IR" sz="2400" b="1" cap="all" dirty="0" smtClean="0">
              <a:ln w="0"/>
              <a:solidFill>
                <a:srgbClr val="7030A0"/>
              </a:solidFill>
              <a:latin typeface="2  Nazanin"/>
              <a:cs typeface="B Nazanin" pitchFamily="2" charset="-78"/>
            </a:endParaRPr>
          </a:p>
          <a:p>
            <a:pPr algn="ctr" rtl="1">
              <a:lnSpc>
                <a:spcPct val="150000"/>
              </a:lnSpc>
            </a:pPr>
            <a:endParaRPr lang="en-US" sz="2400" b="1" cap="all" dirty="0">
              <a:ln w="0"/>
              <a:solidFill>
                <a:srgbClr val="7030A0"/>
              </a:solidFill>
              <a:latin typeface="2  Nazanin"/>
              <a:cs typeface="B Nazanin" pitchFamily="2" charset="-78"/>
            </a:endParaRPr>
          </a:p>
          <a:p>
            <a:pPr algn="ctr" rtl="1">
              <a:lnSpc>
                <a:spcPct val="150000"/>
              </a:lnSpc>
            </a:pPr>
            <a:r>
              <a:rPr lang="ar-SA" sz="2400" b="1" cap="all" dirty="0">
                <a:ln w="0"/>
                <a:solidFill>
                  <a:srgbClr val="7030A0"/>
                </a:solidFill>
                <a:latin typeface="2  Nazanin"/>
                <a:cs typeface="B Nazanin" pitchFamily="2" charset="-78"/>
              </a:rPr>
              <a:t>مسأله 119) لازم نیست انسان در وطن اصلی، متولد شده باشد، همچنین شرط نیست که وطن اصلی انسان، وطن والدینش باشد</a:t>
            </a:r>
            <a:r>
              <a:rPr lang="en-US" sz="2400" b="1" cap="all" dirty="0">
                <a:ln w="0"/>
                <a:solidFill>
                  <a:srgbClr val="7030A0"/>
                </a:solidFill>
                <a:latin typeface="2  Nazanin"/>
                <a:cs typeface="B Nazanin" pitchFamily="2" charset="-78"/>
              </a:rPr>
              <a:t>.</a:t>
            </a:r>
          </a:p>
        </p:txBody>
      </p:sp>
    </p:spTree>
    <p:extLst>
      <p:ext uri="{BB962C8B-B14F-4D97-AF65-F5344CB8AC3E}">
        <p14:creationId xmlns:p14="http://schemas.microsoft.com/office/powerpoint/2010/main" val="284701829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 calcmode="lin" valueType="num">
                                      <p:cBhvr>
                                        <p:cTn id="23"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p:cTn id="31" dur="1000" fill="hold"/>
                                        <p:tgtEl>
                                          <p:spTgt spid="4">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4" end="4"/>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 calcmode="lin" valueType="num">
                                      <p:cBhvr>
                                        <p:cTn id="39" dur="1000" fill="hold"/>
                                        <p:tgtEl>
                                          <p:spTgt spid="4">
                                            <p:txEl>
                                              <p:pRg st="5" end="5"/>
                                            </p:txEl>
                                          </p:spTgt>
                                        </p:tgtEl>
                                        <p:attrNameLst>
                                          <p:attrName>ppt_w</p:attrName>
                                        </p:attrNameLst>
                                      </p:cBhvr>
                                      <p:tavLst>
                                        <p:tav tm="0">
                                          <p:val>
                                            <p:fltVal val="0"/>
                                          </p:val>
                                        </p:tav>
                                        <p:tav tm="100000">
                                          <p:val>
                                            <p:strVal val="#ppt_w"/>
                                          </p:val>
                                        </p:tav>
                                      </p:tavLst>
                                    </p:anim>
                                    <p:anim calcmode="lin" valueType="num">
                                      <p:cBhvr>
                                        <p:cTn id="40" dur="1000" fill="hold"/>
                                        <p:tgtEl>
                                          <p:spTgt spid="4">
                                            <p:txEl>
                                              <p:pRg st="5" end="5"/>
                                            </p:txEl>
                                          </p:spTgt>
                                        </p:tgtEl>
                                        <p:attrNameLst>
                                          <p:attrName>ppt_h</p:attrName>
                                        </p:attrNameLst>
                                      </p:cBhvr>
                                      <p:tavLst>
                                        <p:tav tm="0">
                                          <p:val>
                                            <p:fltVal val="0"/>
                                          </p:val>
                                        </p:tav>
                                        <p:tav tm="100000">
                                          <p:val>
                                            <p:strVal val="#ppt_h"/>
                                          </p:val>
                                        </p:tav>
                                      </p:tavLst>
                                    </p:anim>
                                    <p:anim calcmode="lin" valueType="num">
                                      <p:cBhvr>
                                        <p:cTn id="41" dur="1000" fill="hold"/>
                                        <p:tgtEl>
                                          <p:spTgt spid="4">
                                            <p:txEl>
                                              <p:pRg st="5" end="5"/>
                                            </p:txEl>
                                          </p:spTgt>
                                        </p:tgtEl>
                                        <p:attrNameLst>
                                          <p:attrName>style.rotation</p:attrName>
                                        </p:attrNameLst>
                                      </p:cBhvr>
                                      <p:tavLst>
                                        <p:tav tm="0">
                                          <p:val>
                                            <p:fltVal val="90"/>
                                          </p:val>
                                        </p:tav>
                                        <p:tav tm="100000">
                                          <p:val>
                                            <p:fltVal val="0"/>
                                          </p:val>
                                        </p:tav>
                                      </p:tavLst>
                                    </p:anim>
                                    <p:animEffect transition="in" filter="fade">
                                      <p:cBhvr>
                                        <p:cTn id="42" dur="1000"/>
                                        <p:tgtEl>
                                          <p:spTgt spid="4">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4">
                                            <p:txEl>
                                              <p:pRg st="7" end="7"/>
                                            </p:txEl>
                                          </p:spTgt>
                                        </p:tgtEl>
                                        <p:attrNameLst>
                                          <p:attrName>style.visibility</p:attrName>
                                        </p:attrNameLst>
                                      </p:cBhvr>
                                      <p:to>
                                        <p:strVal val="visible"/>
                                      </p:to>
                                    </p:set>
                                    <p:anim calcmode="lin" valueType="num">
                                      <p:cBhvr>
                                        <p:cTn id="47" dur="1000" fill="hold"/>
                                        <p:tgtEl>
                                          <p:spTgt spid="4">
                                            <p:txEl>
                                              <p:pRg st="7" end="7"/>
                                            </p:txEl>
                                          </p:spTgt>
                                        </p:tgtEl>
                                        <p:attrNameLst>
                                          <p:attrName>ppt_w</p:attrName>
                                        </p:attrNameLst>
                                      </p:cBhvr>
                                      <p:tavLst>
                                        <p:tav tm="0">
                                          <p:val>
                                            <p:fltVal val="0"/>
                                          </p:val>
                                        </p:tav>
                                        <p:tav tm="100000">
                                          <p:val>
                                            <p:strVal val="#ppt_w"/>
                                          </p:val>
                                        </p:tav>
                                      </p:tavLst>
                                    </p:anim>
                                    <p:anim calcmode="lin" valueType="num">
                                      <p:cBhvr>
                                        <p:cTn id="48" dur="1000" fill="hold"/>
                                        <p:tgtEl>
                                          <p:spTgt spid="4">
                                            <p:txEl>
                                              <p:pRg st="7" end="7"/>
                                            </p:txEl>
                                          </p:spTgt>
                                        </p:tgtEl>
                                        <p:attrNameLst>
                                          <p:attrName>ppt_h</p:attrName>
                                        </p:attrNameLst>
                                      </p:cBhvr>
                                      <p:tavLst>
                                        <p:tav tm="0">
                                          <p:val>
                                            <p:fltVal val="0"/>
                                          </p:val>
                                        </p:tav>
                                        <p:tav tm="100000">
                                          <p:val>
                                            <p:strVal val="#ppt_h"/>
                                          </p:val>
                                        </p:tav>
                                      </p:tavLst>
                                    </p:anim>
                                    <p:anim calcmode="lin" valueType="num">
                                      <p:cBhvr>
                                        <p:cTn id="49" dur="1000" fill="hold"/>
                                        <p:tgtEl>
                                          <p:spTgt spid="4">
                                            <p:txEl>
                                              <p:pRg st="7" end="7"/>
                                            </p:txEl>
                                          </p:spTgt>
                                        </p:tgtEl>
                                        <p:attrNameLst>
                                          <p:attrName>style.rotation</p:attrName>
                                        </p:attrNameLst>
                                      </p:cBhvr>
                                      <p:tavLst>
                                        <p:tav tm="0">
                                          <p:val>
                                            <p:fltVal val="90"/>
                                          </p:val>
                                        </p:tav>
                                        <p:tav tm="100000">
                                          <p:val>
                                            <p:fltVal val="0"/>
                                          </p:val>
                                        </p:tav>
                                      </p:tavLst>
                                    </p:anim>
                                    <p:animEffect transition="in" filter="fade">
                                      <p:cBhvr>
                                        <p:cTn id="50" dur="10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6545" y="683695"/>
            <a:ext cx="8375530" cy="608166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spcBef>
                <a:spcPct val="20000"/>
              </a:spcBef>
            </a:pPr>
            <a:r>
              <a:rPr lang="ar-SA" sz="2800" b="1" cap="all" dirty="0">
                <a:ln w="0"/>
                <a:solidFill>
                  <a:srgbClr val="7030A0"/>
                </a:solidFill>
                <a:latin typeface="2  Nazanin"/>
                <a:cs typeface="B Nazanin" pitchFamily="2" charset="-78"/>
              </a:rPr>
              <a:t>مسأله 120) مقدار زمان لازم برای تحقق وطن اصلی، موکول به نظر عرف است؛ مثلاً اگر حداقل ده سال اول زندگی را در جایی گذرانیده است وطن اصلی صدق می‌کند و اگر یکی دو سال مانده است، یقیناً صدق نمی‌کند</a:t>
            </a:r>
            <a:r>
              <a:rPr lang="en-US" sz="2800" b="1" cap="all" dirty="0">
                <a:ln w="0"/>
                <a:solidFill>
                  <a:srgbClr val="7030A0"/>
                </a:solidFill>
                <a:latin typeface="2  Nazanin"/>
                <a:cs typeface="B Nazanin" pitchFamily="2" charset="-78"/>
              </a:rPr>
              <a:t>. </a:t>
            </a:r>
            <a:endParaRPr lang="fa-IR" sz="2800" b="1" cap="all" dirty="0" smtClean="0">
              <a:ln w="0"/>
              <a:solidFill>
                <a:srgbClr val="7030A0"/>
              </a:solidFill>
              <a:latin typeface="2  Nazanin"/>
              <a:cs typeface="B Nazanin" pitchFamily="2" charset="-78"/>
            </a:endParaRPr>
          </a:p>
          <a:p>
            <a:pPr algn="ctr" rtl="1">
              <a:lnSpc>
                <a:spcPct val="150000"/>
              </a:lnSpc>
              <a:spcBef>
                <a:spcPct val="20000"/>
              </a:spcBef>
            </a:pPr>
            <a:endParaRPr lang="en-US" sz="2800" b="1" cap="all" dirty="0">
              <a:ln w="0"/>
              <a:solidFill>
                <a:srgbClr val="7030A0"/>
              </a:solidFill>
              <a:latin typeface="2  Nazanin"/>
              <a:cs typeface="B Nazanin" pitchFamily="2" charset="-78"/>
            </a:endParaRPr>
          </a:p>
          <a:p>
            <a:pPr algn="ctr" rtl="1">
              <a:lnSpc>
                <a:spcPct val="150000"/>
              </a:lnSpc>
              <a:spcBef>
                <a:spcPct val="20000"/>
              </a:spcBef>
            </a:pPr>
            <a:r>
              <a:rPr lang="ar-SA" sz="2800" b="1" cap="all" dirty="0">
                <a:ln w="0"/>
                <a:solidFill>
                  <a:srgbClr val="7030A0"/>
                </a:solidFill>
                <a:latin typeface="2  Nazanin"/>
                <a:cs typeface="B Nazanin" pitchFamily="2" charset="-78"/>
              </a:rPr>
              <a:t>مسأله 121) در تحقق وطن اصلی لازم نیست که انسان قصد داشته باشد برای همیشه یا مدت طولانی در آنجا زندگی کند و حتی اگر قصد نماندن در آنجا را داشته باشد، همچنان وطن اصلی صدق می کند</a:t>
            </a:r>
            <a:r>
              <a:rPr lang="en-US" sz="2800" b="1" cap="all" dirty="0">
                <a:ln w="0"/>
                <a:solidFill>
                  <a:srgbClr val="7030A0"/>
                </a:solidFill>
                <a:latin typeface="2  Nazanin"/>
                <a:cs typeface="B Nazanin" pitchFamily="2" charset="-78"/>
              </a:rPr>
              <a:t>.</a:t>
            </a:r>
          </a:p>
        </p:txBody>
      </p:sp>
    </p:spTree>
    <p:extLst>
      <p:ext uri="{BB962C8B-B14F-4D97-AF65-F5344CB8AC3E}">
        <p14:creationId xmlns:p14="http://schemas.microsoft.com/office/powerpoint/2010/main" val="23559993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p:cTn id="15"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05" y="0"/>
            <a:ext cx="8910990"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800" b="1" cap="all" dirty="0">
                <a:ln w="0"/>
                <a:solidFill>
                  <a:srgbClr val="7030A0"/>
                </a:solidFill>
                <a:latin typeface="2  Nazanin"/>
                <a:cs typeface="B Nazanin" pitchFamily="2" charset="-78"/>
              </a:rPr>
              <a:t>وطن اتخاذی</a:t>
            </a:r>
            <a:endParaRPr lang="en-US" sz="2800" b="1" cap="all" dirty="0">
              <a:ln w="0"/>
              <a:solidFill>
                <a:srgbClr val="7030A0"/>
              </a:solidFill>
              <a:latin typeface="2  Nazanin"/>
              <a:cs typeface="B Nazanin" pitchFamily="2" charset="-78"/>
            </a:endParaRPr>
          </a:p>
          <a:p>
            <a:pPr marL="0" indent="0" algn="ctr">
              <a:lnSpc>
                <a:spcPct val="150000"/>
              </a:lnSpc>
              <a:buNone/>
            </a:pPr>
            <a:r>
              <a:rPr lang="ar-SA" sz="2800" b="1" cap="all" dirty="0">
                <a:ln w="0"/>
                <a:solidFill>
                  <a:srgbClr val="7030A0"/>
                </a:solidFill>
                <a:latin typeface="2  Nazanin"/>
                <a:cs typeface="B Nazanin" pitchFamily="2" charset="-78"/>
              </a:rPr>
              <a:t>مسأله 122) وطن اتّخاذی جایی است که انسان بعد از آن‌که وطن اصلی را ترک کرده است، آنجا را برای تحصیل، کار یا شغل و امثال آن به عنوان وطن انتخاب کرده و محل سکونت قرار داده است. خواه از وطن اصلی إعراض کرده یا نکرده باشد</a:t>
            </a:r>
            <a:r>
              <a:rPr lang="en-US" sz="2800" b="1" cap="all" dirty="0">
                <a:ln w="0"/>
                <a:solidFill>
                  <a:srgbClr val="7030A0"/>
                </a:solidFill>
                <a:latin typeface="2  Nazanin"/>
                <a:cs typeface="B Nazanin" pitchFamily="2" charset="-78"/>
              </a:rPr>
              <a:t>.</a:t>
            </a:r>
          </a:p>
          <a:p>
            <a:pPr marL="0" indent="0" algn="ctr">
              <a:lnSpc>
                <a:spcPct val="150000"/>
              </a:lnSpc>
              <a:buNone/>
            </a:pPr>
            <a:r>
              <a:rPr lang="ar-SA" sz="2800" b="1" cap="all" dirty="0">
                <a:ln w="0"/>
                <a:solidFill>
                  <a:srgbClr val="7030A0"/>
                </a:solidFill>
                <a:latin typeface="2  Nazanin"/>
                <a:cs typeface="B Nazanin" pitchFamily="2" charset="-78"/>
              </a:rPr>
              <a:t>مسأله 123) در تحقق وطن اتخاذی؛ تفاوت ندارد که در آنجا قصد زندگی دائم یا قصد زندگی بدون تعیین مدّت یا قصد زندگی به مدّت طولانی داشته باشد</a:t>
            </a:r>
            <a:r>
              <a:rPr lang="en-US" sz="2800" b="1" cap="all" dirty="0">
                <a:ln w="0"/>
                <a:solidFill>
                  <a:srgbClr val="7030A0"/>
                </a:solidFill>
                <a:latin typeface="2  Nazanin"/>
                <a:cs typeface="B Nazanin" pitchFamily="2" charset="-78"/>
              </a:rPr>
              <a:t>.</a:t>
            </a:r>
          </a:p>
          <a:p>
            <a:pPr marL="0" indent="0" algn="ctr">
              <a:lnSpc>
                <a:spcPct val="150000"/>
              </a:lnSpc>
              <a:buNone/>
            </a:pPr>
            <a:r>
              <a:rPr lang="ar-SA" sz="2800" b="1" cap="all" dirty="0">
                <a:ln w="0"/>
                <a:solidFill>
                  <a:srgbClr val="7030A0"/>
                </a:solidFill>
                <a:latin typeface="2  Nazanin"/>
                <a:cs typeface="B Nazanin" pitchFamily="2" charset="-78"/>
              </a:rPr>
              <a:t>مسأله 124) اگر قصد دارد در جایی حدود ده سال بماند، بعید نیست عرفاً در صدق وطنیت کافی باشد</a:t>
            </a:r>
            <a:r>
              <a:rPr lang="en-US" sz="2800" b="1" cap="all" dirty="0">
                <a:ln w="0"/>
                <a:solidFill>
                  <a:srgbClr val="7030A0"/>
                </a:solidFill>
                <a:latin typeface="2  Nazanin"/>
                <a:cs typeface="B Nazanin" pitchFamily="2" charset="-78"/>
              </a:rPr>
              <a:t>.</a:t>
            </a:r>
          </a:p>
        </p:txBody>
      </p:sp>
    </p:spTree>
    <p:extLst>
      <p:ext uri="{BB962C8B-B14F-4D97-AF65-F5344CB8AC3E}">
        <p14:creationId xmlns:p14="http://schemas.microsoft.com/office/powerpoint/2010/main" val="4082929813"/>
      </p:ext>
    </p:extLst>
  </p:cSld>
  <p:clrMapOvr>
    <a:masterClrMapping/>
  </p:clrMapOvr>
  <mc:AlternateContent xmlns:mc="http://schemas.openxmlformats.org/markup-compatibility/2006" xmlns:p14="http://schemas.microsoft.com/office/powerpoint/2010/main">
    <mc:Choice Requires="p14">
      <p:transition spd="slow" p14:dur="3900">
        <p14:glitt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6585" y="593685"/>
            <a:ext cx="7875875" cy="5632311"/>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مسأله 125) جایی را که انسان برای مدت یکی دو سال برای زندگی انتخاب می کند، عرفا وطن نیست ولی چون در آنجا مسافر بر او صدق نمی‌کند، حتی بدون قصد اقامت ده روز، نمازش تمام است</a:t>
            </a:r>
            <a:r>
              <a:rPr lang="en-US"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a:t>
            </a:r>
            <a:endPar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pP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pPr>
            <a:r>
              <a:rPr lang="ar-SA"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مسأله 126) کسی که برای همیشه یا برای سالیان متمادی، سالی سه، چهار ماه در محلی زندگی می کند؛ مثل تابستان و ایام تعطیل، چنانچه در آن محل نیّت توطن کند و وسائل زندگی در وطن مانند خانه و امثال آن را فراهم آورد، آنجا عرفاً وطن دوم او محسوب می‌شود اما اگر صرفا برای ییلاق و امثال آن، بدون قصد توطن و بدون فراهم آوردن لوازم زندگی، آنجا می رود، تحقق وطن بعید است</a:t>
            </a:r>
            <a:r>
              <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a:t>
            </a:r>
          </a:p>
        </p:txBody>
      </p:sp>
    </p:spTree>
    <p:extLst>
      <p:ext uri="{BB962C8B-B14F-4D97-AF65-F5344CB8AC3E}">
        <p14:creationId xmlns:p14="http://schemas.microsoft.com/office/powerpoint/2010/main" val="77528729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p:cTn id="15"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218440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a:ln w="0"/>
                <a:solidFill>
                  <a:srgbClr val="7030A0"/>
                </a:solidFill>
                <a:effectLst>
                  <a:reflection blurRad="12700" stA="50000" endPos="50000" dist="5000" dir="5400000" sy="-100000" rotWithShape="0"/>
                </a:effectLst>
                <a:latin typeface="+mn-lt"/>
                <a:ea typeface="+mn-ea"/>
                <a:cs typeface="B Nazanin" pitchFamily="2" charset="-78"/>
              </a:rPr>
              <a:t>البته این یک نمونه است </a:t>
            </a:r>
            <a:r>
              <a:rPr lang="fa-IR" sz="2800" b="1" cap="all" dirty="0" err="1">
                <a:ln w="0"/>
                <a:solidFill>
                  <a:srgbClr val="7030A0"/>
                </a:solidFill>
                <a:effectLst>
                  <a:reflection blurRad="12700" stA="50000" endPos="50000" dist="5000" dir="5400000" sy="-100000" rotWithShape="0"/>
                </a:effectLst>
                <a:latin typeface="+mn-lt"/>
                <a:ea typeface="+mn-ea"/>
                <a:cs typeface="B Nazanin" pitchFamily="2" charset="-78"/>
              </a:rPr>
              <a:t>والادرهمه</a:t>
            </a:r>
            <a:r>
              <a:rPr lang="fa-IR" sz="2800" b="1" cap="all" dirty="0">
                <a:ln w="0"/>
                <a:solidFill>
                  <a:srgbClr val="7030A0"/>
                </a:solidFill>
                <a:effectLst>
                  <a:reflection blurRad="12700" stA="50000" endPos="50000" dist="5000" dir="5400000" sy="-100000" rotWithShape="0"/>
                </a:effectLst>
                <a:latin typeface="+mn-lt"/>
                <a:ea typeface="+mn-ea"/>
                <a:cs typeface="B Nazanin" pitchFamily="2" charset="-78"/>
              </a:rPr>
              <a:t> شوون، فراگیری احکام قبل </a:t>
            </a:r>
            <a:r>
              <a:rPr lang="fa-IR" sz="2800" b="1" cap="all" dirty="0" err="1">
                <a:ln w="0"/>
                <a:solidFill>
                  <a:srgbClr val="7030A0"/>
                </a:solidFill>
                <a:effectLst>
                  <a:reflection blurRad="12700" stA="50000" endPos="50000" dist="5000" dir="5400000" sy="-100000" rotWithShape="0"/>
                </a:effectLst>
                <a:latin typeface="+mn-lt"/>
                <a:ea typeface="+mn-ea"/>
                <a:cs typeface="B Nazanin" pitchFamily="2" charset="-78"/>
              </a:rPr>
              <a:t>ازوروددرعمل</a:t>
            </a:r>
            <a:r>
              <a:rPr lang="fa-IR" sz="2800" b="1" cap="all" dirty="0">
                <a:ln w="0"/>
                <a:solidFill>
                  <a:srgbClr val="7030A0"/>
                </a:solidFill>
                <a:effectLst>
                  <a:reflection blurRad="12700" stA="50000" endPos="50000" dist="5000" dir="5400000" sy="-100000" rotWithShape="0"/>
                </a:effectLst>
                <a:latin typeface="+mn-lt"/>
                <a:ea typeface="+mn-ea"/>
                <a:cs typeface="B Nazanin" pitchFamily="2" charset="-78"/>
              </a:rPr>
              <a:t> </a:t>
            </a:r>
            <a:r>
              <a:rPr lang="fa-IR" sz="2800" b="1" cap="all" dirty="0" err="1">
                <a:ln w="0"/>
                <a:solidFill>
                  <a:srgbClr val="7030A0"/>
                </a:solidFill>
                <a:effectLst>
                  <a:reflection blurRad="12700" stA="50000" endPos="50000" dist="5000" dir="5400000" sy="-100000" rotWithShape="0"/>
                </a:effectLst>
                <a:latin typeface="+mn-lt"/>
                <a:ea typeface="+mn-ea"/>
                <a:cs typeface="B Nazanin" pitchFamily="2" charset="-78"/>
              </a:rPr>
              <a:t>موردتاکیداست</a:t>
            </a:r>
            <a:r>
              <a:rPr lang="fa-IR" sz="2800" b="1" cap="all" dirty="0">
                <a:ln w="0"/>
                <a:solidFill>
                  <a:srgbClr val="7030A0"/>
                </a:solidFill>
                <a:effectLst>
                  <a:reflection blurRad="12700" stA="50000" endPos="50000" dist="5000" dir="5400000" sy="-100000" rotWithShape="0"/>
                </a:effectLst>
                <a:latin typeface="+mn-lt"/>
                <a:ea typeface="+mn-ea"/>
                <a:cs typeface="B Nazanin" pitchFamily="2" charset="-78"/>
              </a:rPr>
              <a:t>، امام علی(علیه </a:t>
            </a:r>
            <a:r>
              <a:rPr lang="fa-IR" sz="2800" b="1" cap="all" dirty="0" err="1">
                <a:ln w="0"/>
                <a:solidFill>
                  <a:srgbClr val="7030A0"/>
                </a:solidFill>
                <a:effectLst>
                  <a:reflection blurRad="12700" stA="50000" endPos="50000" dist="5000" dir="5400000" sy="-100000" rotWithShape="0"/>
                </a:effectLst>
                <a:latin typeface="+mn-lt"/>
                <a:ea typeface="+mn-ea"/>
                <a:cs typeface="B Nazanin" pitchFamily="2" charset="-78"/>
              </a:rPr>
              <a:t>السلام</a:t>
            </a:r>
            <a:r>
              <a:rPr lang="fa-IR" sz="2800" b="1" cap="all" dirty="0">
                <a:ln w="0"/>
                <a:solidFill>
                  <a:srgbClr val="7030A0"/>
                </a:solidFill>
                <a:effectLst>
                  <a:reflection blurRad="12700" stA="50000" endPos="50000" dist="5000" dir="5400000" sy="-100000" rotWithShape="0"/>
                </a:effectLst>
                <a:latin typeface="+mn-lt"/>
                <a:ea typeface="+mn-ea"/>
                <a:cs typeface="B Nazanin" pitchFamily="2" charset="-78"/>
              </a:rPr>
              <a:t> ) خطاب به </a:t>
            </a:r>
            <a:r>
              <a:rPr lang="fa-IR" sz="2800" b="1" cap="all" dirty="0" err="1">
                <a:ln w="0"/>
                <a:solidFill>
                  <a:srgbClr val="7030A0"/>
                </a:solidFill>
                <a:effectLst>
                  <a:reflection blurRad="12700" stA="50000" endPos="50000" dist="5000" dir="5400000" sy="-100000" rotWithShape="0"/>
                </a:effectLst>
                <a:latin typeface="+mn-lt"/>
                <a:ea typeface="+mn-ea"/>
                <a:cs typeface="B Nazanin" pitchFamily="2" charset="-78"/>
              </a:rPr>
              <a:t>کمیل</a:t>
            </a:r>
            <a:r>
              <a:rPr lang="fa-IR" sz="2800" b="1" cap="all" dirty="0">
                <a:ln w="0"/>
                <a:solidFill>
                  <a:srgbClr val="7030A0"/>
                </a:solidFill>
                <a:effectLst>
                  <a:reflection blurRad="12700" stA="50000" endPos="50000" dist="5000" dir="5400000" sy="-100000" rotWithShape="0"/>
                </a:effectLst>
                <a:latin typeface="+mn-lt"/>
                <a:ea typeface="+mn-ea"/>
                <a:cs typeface="B Nazanin" pitchFamily="2" charset="-78"/>
              </a:rPr>
              <a:t> فرمود : « </a:t>
            </a:r>
            <a:r>
              <a:rPr lang="fa-IR" sz="2800" b="1" cap="all" dirty="0" err="1">
                <a:ln w="0"/>
                <a:solidFill>
                  <a:srgbClr val="7030A0"/>
                </a:solidFill>
                <a:effectLst>
                  <a:reflection blurRad="12700" stA="50000" endPos="50000" dist="5000" dir="5400000" sy="-100000" rotWithShape="0"/>
                </a:effectLst>
                <a:latin typeface="+mn-lt"/>
                <a:ea typeface="+mn-ea"/>
                <a:cs typeface="B Nazanin" pitchFamily="2" charset="-78"/>
              </a:rPr>
              <a:t>مامِنْ</a:t>
            </a:r>
            <a:r>
              <a:rPr lang="fa-IR" sz="2800" b="1" cap="all" dirty="0">
                <a:ln w="0"/>
                <a:solidFill>
                  <a:srgbClr val="7030A0"/>
                </a:solidFill>
                <a:effectLst>
                  <a:reflection blurRad="12700" stA="50000" endPos="50000" dist="5000" dir="5400000" sy="-100000" rotWithShape="0"/>
                </a:effectLst>
                <a:latin typeface="+mn-lt"/>
                <a:ea typeface="+mn-ea"/>
                <a:cs typeface="B Nazanin" pitchFamily="2" charset="-78"/>
              </a:rPr>
              <a:t> </a:t>
            </a:r>
            <a:r>
              <a:rPr lang="fa-IR" sz="2800" b="1" cap="all" dirty="0" err="1">
                <a:ln w="0"/>
                <a:solidFill>
                  <a:srgbClr val="7030A0"/>
                </a:solidFill>
                <a:effectLst>
                  <a:reflection blurRad="12700" stA="50000" endPos="50000" dist="5000" dir="5400000" sy="-100000" rotWithShape="0"/>
                </a:effectLst>
                <a:latin typeface="+mn-lt"/>
                <a:ea typeface="+mn-ea"/>
                <a:cs typeface="B Nazanin" pitchFamily="2" charset="-78"/>
              </a:rPr>
              <a:t>حَرَکةٍ</a:t>
            </a:r>
            <a:r>
              <a:rPr lang="fa-IR" sz="2800" b="1" cap="all" dirty="0">
                <a:ln w="0"/>
                <a:solidFill>
                  <a:srgbClr val="7030A0"/>
                </a:solidFill>
                <a:effectLst>
                  <a:reflection blurRad="12700" stA="50000" endPos="50000" dist="5000" dir="5400000" sy="-100000" rotWithShape="0"/>
                </a:effectLst>
                <a:latin typeface="+mn-lt"/>
                <a:ea typeface="+mn-ea"/>
                <a:cs typeface="B Nazanin" pitchFamily="2" charset="-78"/>
              </a:rPr>
              <a:t> </a:t>
            </a:r>
            <a:r>
              <a:rPr lang="fa-IR" sz="2800" b="1" cap="all" dirty="0" err="1">
                <a:ln w="0"/>
                <a:solidFill>
                  <a:srgbClr val="7030A0"/>
                </a:solidFill>
                <a:effectLst>
                  <a:reflection blurRad="12700" stA="50000" endPos="50000" dist="5000" dir="5400000" sy="-100000" rotWithShape="0"/>
                </a:effectLst>
                <a:latin typeface="+mn-lt"/>
                <a:ea typeface="+mn-ea"/>
                <a:cs typeface="B Nazanin" pitchFamily="2" charset="-78"/>
              </a:rPr>
              <a:t>الَّا</a:t>
            </a:r>
            <a:r>
              <a:rPr lang="fa-IR" sz="2800" b="1" cap="all" dirty="0">
                <a:ln w="0"/>
                <a:solidFill>
                  <a:srgbClr val="7030A0"/>
                </a:solidFill>
                <a:effectLst>
                  <a:reflection blurRad="12700" stA="50000" endPos="50000" dist="5000" dir="5400000" sy="-100000" rotWithShape="0"/>
                </a:effectLst>
                <a:latin typeface="+mn-lt"/>
                <a:ea typeface="+mn-ea"/>
                <a:cs typeface="B Nazanin" pitchFamily="2" charset="-78"/>
              </a:rPr>
              <a:t> </a:t>
            </a:r>
            <a:r>
              <a:rPr lang="fa-IR" sz="2800" b="1" cap="all" dirty="0" err="1">
                <a:ln w="0"/>
                <a:solidFill>
                  <a:srgbClr val="7030A0"/>
                </a:solidFill>
                <a:effectLst>
                  <a:reflection blurRad="12700" stA="50000" endPos="50000" dist="5000" dir="5400000" sy="-100000" rotWithShape="0"/>
                </a:effectLst>
                <a:latin typeface="+mn-lt"/>
                <a:ea typeface="+mn-ea"/>
                <a:cs typeface="B Nazanin" pitchFamily="2" charset="-78"/>
              </a:rPr>
              <a:t>وَانْتَ</a:t>
            </a:r>
            <a:r>
              <a:rPr lang="fa-IR" sz="2800" b="1" cap="all" dirty="0">
                <a:ln w="0"/>
                <a:solidFill>
                  <a:srgbClr val="7030A0"/>
                </a:solidFill>
                <a:effectLst>
                  <a:reflection blurRad="12700" stA="50000" endPos="50000" dist="5000" dir="5400000" sy="-100000" rotWithShape="0"/>
                </a:effectLst>
                <a:latin typeface="+mn-lt"/>
                <a:ea typeface="+mn-ea"/>
                <a:cs typeface="B Nazanin" pitchFamily="2" charset="-78"/>
              </a:rPr>
              <a:t> </a:t>
            </a:r>
            <a:r>
              <a:rPr lang="fa-IR" sz="2800" b="1" cap="all" dirty="0" err="1">
                <a:ln w="0"/>
                <a:solidFill>
                  <a:srgbClr val="7030A0"/>
                </a:solidFill>
                <a:effectLst>
                  <a:reflection blurRad="12700" stA="50000" endPos="50000" dist="5000" dir="5400000" sy="-100000" rotWithShape="0"/>
                </a:effectLst>
                <a:latin typeface="+mn-lt"/>
                <a:ea typeface="+mn-ea"/>
                <a:cs typeface="B Nazanin" pitchFamily="2" charset="-78"/>
              </a:rPr>
              <a:t>مُحْتاجٌ</a:t>
            </a:r>
            <a:r>
              <a:rPr lang="fa-IR" sz="2800" b="1" cap="all" dirty="0">
                <a:ln w="0"/>
                <a:solidFill>
                  <a:srgbClr val="7030A0"/>
                </a:solidFill>
                <a:effectLst>
                  <a:reflection blurRad="12700" stA="50000" endPos="50000" dist="5000" dir="5400000" sy="-100000" rotWithShape="0"/>
                </a:effectLst>
                <a:latin typeface="+mn-lt"/>
                <a:ea typeface="+mn-ea"/>
                <a:cs typeface="B Nazanin" pitchFamily="2" charset="-78"/>
              </a:rPr>
              <a:t> </a:t>
            </a:r>
            <a:r>
              <a:rPr lang="fa-IR" sz="2800" b="1" cap="all" dirty="0" err="1">
                <a:ln w="0"/>
                <a:solidFill>
                  <a:srgbClr val="7030A0"/>
                </a:solidFill>
                <a:effectLst>
                  <a:reflection blurRad="12700" stA="50000" endPos="50000" dist="5000" dir="5400000" sy="-100000" rotWithShape="0"/>
                </a:effectLst>
                <a:latin typeface="+mn-lt"/>
                <a:ea typeface="+mn-ea"/>
                <a:cs typeface="B Nazanin" pitchFamily="2" charset="-78"/>
              </a:rPr>
              <a:t>فیها</a:t>
            </a:r>
            <a:r>
              <a:rPr lang="fa-IR" sz="2800" b="1" cap="all" dirty="0">
                <a:ln w="0"/>
                <a:solidFill>
                  <a:srgbClr val="7030A0"/>
                </a:solidFill>
                <a:effectLst>
                  <a:reflection blurRad="12700" stA="50000" endPos="50000" dist="5000" dir="5400000" sy="-100000" rotWithShape="0"/>
                </a:effectLst>
                <a:latin typeface="+mn-lt"/>
                <a:ea typeface="+mn-ea"/>
                <a:cs typeface="B Nazanin" pitchFamily="2" charset="-78"/>
              </a:rPr>
              <a:t> الی </a:t>
            </a:r>
            <a:r>
              <a:rPr lang="fa-IR" sz="2800" b="1" cap="all" dirty="0" err="1">
                <a:ln w="0"/>
                <a:solidFill>
                  <a:srgbClr val="7030A0"/>
                </a:solidFill>
                <a:effectLst>
                  <a:reflection blurRad="12700" stA="50000" endPos="50000" dist="5000" dir="5400000" sy="-100000" rotWithShape="0"/>
                </a:effectLst>
                <a:latin typeface="+mn-lt"/>
                <a:ea typeface="+mn-ea"/>
                <a:cs typeface="B Nazanin" pitchFamily="2" charset="-78"/>
              </a:rPr>
              <a:t>مَعْرِفَةٍ</a:t>
            </a:r>
            <a:r>
              <a:rPr lang="fa-IR" sz="2800" b="1" cap="all" dirty="0">
                <a:ln w="0"/>
                <a:solidFill>
                  <a:srgbClr val="7030A0"/>
                </a:solidFill>
                <a:effectLst>
                  <a:reflection blurRad="12700" stA="50000" endPos="50000" dist="5000" dir="5400000" sy="-100000" rotWithShape="0"/>
                </a:effectLst>
                <a:latin typeface="+mn-lt"/>
                <a:ea typeface="+mn-ea"/>
                <a:cs typeface="B Nazanin" pitchFamily="2" charset="-78"/>
              </a:rPr>
              <a:t> »( </a:t>
            </a:r>
            <a:r>
              <a:rPr lang="fa-IR" sz="2800" b="1" cap="all" dirty="0" err="1">
                <a:ln w="0"/>
                <a:solidFill>
                  <a:srgbClr val="7030A0"/>
                </a:solidFill>
                <a:effectLst>
                  <a:reflection blurRad="12700" stA="50000" endPos="50000" dist="5000" dir="5400000" sy="-100000" rotWithShape="0"/>
                </a:effectLst>
                <a:latin typeface="+mn-lt"/>
                <a:ea typeface="+mn-ea"/>
                <a:cs typeface="B Nazanin" pitchFamily="2" charset="-78"/>
              </a:rPr>
              <a:t>تحف</a:t>
            </a:r>
            <a:r>
              <a:rPr lang="fa-IR" sz="2800" b="1" cap="all" dirty="0">
                <a:ln w="0"/>
                <a:solidFill>
                  <a:srgbClr val="7030A0"/>
                </a:solidFill>
                <a:effectLst>
                  <a:reflection blurRad="12700" stA="50000" endPos="50000" dist="5000" dir="5400000" sy="-100000" rotWithShape="0"/>
                </a:effectLst>
                <a:latin typeface="+mn-lt"/>
                <a:ea typeface="+mn-ea"/>
                <a:cs typeface="B Nazanin" pitchFamily="2" charset="-78"/>
              </a:rPr>
              <a:t> </a:t>
            </a:r>
            <a:r>
              <a:rPr lang="fa-IR" sz="2800" b="1" cap="all" dirty="0" err="1">
                <a:ln w="0"/>
                <a:solidFill>
                  <a:srgbClr val="7030A0"/>
                </a:solidFill>
                <a:effectLst>
                  <a:reflection blurRad="12700" stA="50000" endPos="50000" dist="5000" dir="5400000" sy="-100000" rotWithShape="0"/>
                </a:effectLst>
                <a:latin typeface="+mn-lt"/>
                <a:ea typeface="+mn-ea"/>
                <a:cs typeface="B Nazanin" pitchFamily="2" charset="-78"/>
              </a:rPr>
              <a:t>العقول</a:t>
            </a:r>
            <a:r>
              <a:rPr lang="fa-IR" sz="2800" b="1" cap="all" dirty="0">
                <a:ln w="0"/>
                <a:solidFill>
                  <a:srgbClr val="7030A0"/>
                </a:solidFill>
                <a:effectLst>
                  <a:reflection blurRad="12700" stA="50000" endPos="50000" dist="5000" dir="5400000" sy="-100000" rotWithShape="0"/>
                </a:effectLst>
                <a:latin typeface="+mn-lt"/>
                <a:ea typeface="+mn-ea"/>
                <a:cs typeface="B Nazanin" pitchFamily="2" charset="-78"/>
              </a:rPr>
              <a:t>، ص: 171)</a:t>
            </a:r>
            <a:r>
              <a:rPr lang="en-US" sz="2800" b="1" cap="all" dirty="0">
                <a:ln w="0"/>
                <a:solidFill>
                  <a:srgbClr val="7030A0"/>
                </a:solidFill>
                <a:effectLst>
                  <a:reflection blurRad="12700" stA="50000" endPos="50000" dist="5000" dir="5400000" sy="-100000" rotWithShape="0"/>
                </a:effectLst>
                <a:latin typeface="+mn-lt"/>
                <a:ea typeface="+mn-ea"/>
                <a:cs typeface="B Nazanin" pitchFamily="2" charset="-78"/>
              </a:rPr>
              <a:t/>
            </a:r>
            <a:br>
              <a:rPr lang="en-US" sz="2800" b="1" cap="all" dirty="0">
                <a:ln w="0"/>
                <a:solidFill>
                  <a:srgbClr val="7030A0"/>
                </a:solidFill>
                <a:effectLst>
                  <a:reflection blurRad="12700" stA="50000" endPos="50000" dist="5000" dir="5400000" sy="-100000" rotWithShape="0"/>
                </a:effectLst>
                <a:latin typeface="+mn-lt"/>
                <a:ea typeface="+mn-ea"/>
                <a:cs typeface="B Nazanin" pitchFamily="2" charset="-78"/>
              </a:rPr>
            </a:br>
            <a:r>
              <a:rPr lang="fa-IR" sz="2800" b="1" cap="all" dirty="0">
                <a:ln w="0"/>
                <a:solidFill>
                  <a:srgbClr val="7030A0"/>
                </a:solidFill>
                <a:effectLst>
                  <a:reflection blurRad="12700" stA="50000" endPos="50000" dist="5000" dir="5400000" sy="-100000" rotWithShape="0"/>
                </a:effectLst>
                <a:latin typeface="+mn-lt"/>
                <a:ea typeface="+mn-ea"/>
                <a:cs typeface="B Nazanin" pitchFamily="2" charset="-78"/>
              </a:rPr>
              <a:t>هیچ حرکت و کاری نیست مگر این که در انجام آن! نیازمند به آگاهی و آشنایی و معرفت هستی</a:t>
            </a:r>
            <a:r>
              <a:rPr lang="en-US" sz="2800" b="1" cap="all" dirty="0">
                <a:ln w="0"/>
                <a:solidFill>
                  <a:srgbClr val="7030A0"/>
                </a:solidFill>
                <a:effectLst>
                  <a:reflection blurRad="12700" stA="50000" endPos="50000" dist="5000" dir="5400000" sy="-100000" rotWithShape="0"/>
                </a:effectLst>
                <a:latin typeface="+mn-lt"/>
                <a:ea typeface="+mn-ea"/>
                <a:cs typeface="B Nazanin" pitchFamily="2" charset="-78"/>
              </a:rPr>
              <a:t>.</a:t>
            </a:r>
          </a:p>
        </p:txBody>
      </p:sp>
    </p:spTree>
    <p:extLst>
      <p:ext uri="{BB962C8B-B14F-4D97-AF65-F5344CB8AC3E}">
        <p14:creationId xmlns:p14="http://schemas.microsoft.com/office/powerpoint/2010/main" val="158829534"/>
      </p:ext>
    </p:extLst>
  </p:cSld>
  <p:clrMapOvr>
    <a:masterClrMapping/>
  </p:clrMapOvr>
  <p:transition spd="slow">
    <p:wheel spokes="1"/>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46575" y="368660"/>
            <a:ext cx="7920880" cy="5632311"/>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مسأله 127) برای صدق وطن اتخاذی علاوه بر قصد توطّن، لازم است کارهایی که معمولاً برای توطن در یک محل انجام </a:t>
            </a:r>
            <a:r>
              <a:rPr lang="ar-SA"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می</a:t>
            </a:r>
            <a:r>
              <a:rPr lang="fa-IR"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a:t>
            </a:r>
            <a:r>
              <a:rPr lang="ar-SA"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شود </a:t>
            </a:r>
            <a:r>
              <a:rPr lang="ar-SA"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را انجام دهد، مانند اینکه مدتی مثل یک، دو یا سه ماه را با همین قصد بماند، که در این صورت بعد از گذشت آن مدت، وطن صدق </a:t>
            </a:r>
            <a:r>
              <a:rPr lang="ar-SA"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می</a:t>
            </a:r>
            <a:r>
              <a:rPr lang="fa-IR"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a:t>
            </a:r>
            <a:r>
              <a:rPr lang="ar-SA"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کند </a:t>
            </a:r>
            <a:r>
              <a:rPr lang="ar-SA"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-لازم نیست شش ماه بماند-؛ یعنی همینکه مدتی با قصد وطن بودن بماند که معلوم شود بنا دارد در آنجا زندگی کند، برای صدق وطن کافی است،  یا اگر در همان روز اول ورود، خانهای خریداری یا اجاره کند، و یا محلی برای کسب و کار تهیه نماید، از همان روز وطن صدق می‌کند</a:t>
            </a:r>
            <a:r>
              <a:rPr lang="en-US"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a:t>
            </a:r>
            <a:endParaRPr lang="fa-IR"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pPr>
            <a:endParaRPr lang="en-US"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pPr>
            <a:r>
              <a:rPr lang="ar-SA"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مسأله 128) اگر کسی به قصد توطن به مکانی برود و پیش از آنکه به مقداری که صدق وطن کند، یا پیش از انجام کارهایی که عرفاً با وطن سازگار است؛ مثل خرید خانه، ازدواج و مانند آن، برای ماندن در آنجا مردد شود، آن محل وطن او محسوب نشده و در </a:t>
            </a:r>
            <a:r>
              <a:rPr lang="ar-SA"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صورتی</a:t>
            </a:r>
            <a:r>
              <a:rPr lang="fa-IR"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 </a:t>
            </a:r>
            <a:r>
              <a:rPr lang="ar-SA" sz="20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که </a:t>
            </a:r>
            <a:r>
              <a:rPr lang="ar-SA"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قصد ماندن ده روزرا نداشته باشد، نمازش قصر است</a:t>
            </a:r>
            <a:r>
              <a:rPr lang="en-US" sz="20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a:t>
            </a:r>
          </a:p>
        </p:txBody>
      </p:sp>
    </p:spTree>
    <p:extLst>
      <p:ext uri="{BB962C8B-B14F-4D97-AF65-F5344CB8AC3E}">
        <p14:creationId xmlns:p14="http://schemas.microsoft.com/office/powerpoint/2010/main" val="297776194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1550" y="159642"/>
            <a:ext cx="8190910" cy="6186309"/>
          </a:xfrm>
          <a:prstGeom prst="rect">
            <a:avLst/>
          </a:prstGeom>
        </p:spPr>
        <p:txBody>
          <a:bodyPr wrap="square">
            <a:spAutoFit/>
          </a:bodyPr>
          <a:lstStyle/>
          <a:p>
            <a:pPr algn="ctr" rtl="1">
              <a:lnSpc>
                <a:spcPct val="150000"/>
              </a:lnSpc>
            </a:pPr>
            <a:r>
              <a:rPr lang="ar-SA"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مسأله 129) اگر کسی به قصد توطن به جایی برود و مدتی؛ مانند یکی، دو ماه بماند که صدق وطن کند، یا کارهایی را که عرفاً با وطن سازگار است (مثل خرید خانه و ازدواج و مانند) انجام دهد و سپس مردّد شود که در آنجا بماند یا نه، در این صورت تردید موجب زوال حکم وطن نمی‌شود و مادامی که قصد اعراض نکرده و از آنجا خارج نشده است، حکم وطن ثابت است</a:t>
            </a:r>
            <a:r>
              <a:rPr lang="en-US"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a:t>
            </a:r>
            <a:endPar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pP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algn="ctr" rtl="1">
              <a:lnSpc>
                <a:spcPct val="150000"/>
              </a:lnSpc>
            </a:pPr>
            <a:r>
              <a:rPr lang="ar-SA"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مسأله 130) اگر کسی خانه ای در شهر دیگری؛ مانند مشهد الرضا (صلوات الله علیه) یا در منطقه ی ییلاقی تهیه کند و مکرر مثلا هر هفته جهت زیارت یا تفریح به آنجا برود، در صورتی که مدت اقامت او در آن مکان به مقداری نباشد که عرفا آن مکان برای او محل استقرار و زندگی محسوب شود، نمازش در آنجا قصر بوده و روزه اش صحیح نمی باشد</a:t>
            </a:r>
            <a:r>
              <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a:t>
            </a:r>
          </a:p>
        </p:txBody>
      </p:sp>
    </p:spTree>
    <p:extLst>
      <p:ext uri="{BB962C8B-B14F-4D97-AF65-F5344CB8AC3E}">
        <p14:creationId xmlns:p14="http://schemas.microsoft.com/office/powerpoint/2010/main" val="488903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p:cTn id="15"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539750"/>
            <a:ext cx="8229600" cy="1143000"/>
          </a:xfrm>
        </p:spPr>
        <p:txBody>
          <a:bodyPr>
            <a:normAutofit/>
          </a:bodyPr>
          <a:lstStyle/>
          <a:p>
            <a:pPr lvl="0"/>
            <a:r>
              <a:rPr lang="en-US" sz="2400" dirty="0" smtClean="0">
                <a:latin typeface="Arial" pitchFamily="34" charset="0"/>
                <a:ea typeface="Times New Roman" pitchFamily="18" charset="0"/>
                <a:cs typeface="Arial" pitchFamily="34" charset="0"/>
              </a:rPr>
              <a:t/>
            </a:r>
            <a:br>
              <a:rPr lang="en-US" sz="2400" dirty="0" smtClean="0">
                <a:latin typeface="Arial" pitchFamily="34" charset="0"/>
                <a:ea typeface="Times New Roman" pitchFamily="18" charset="0"/>
                <a:cs typeface="Arial" pitchFamily="34" charset="0"/>
              </a:rPr>
            </a:br>
            <a:endParaRPr lang="fa-IR" dirty="0"/>
          </a:p>
        </p:txBody>
      </p:sp>
      <p:sp>
        <p:nvSpPr>
          <p:cNvPr id="53249" name="Rectangle 1"/>
          <p:cNvSpPr>
            <a:spLocks noGrp="1" noChangeArrowheads="1"/>
          </p:cNvSpPr>
          <p:nvPr>
            <p:ph idx="1"/>
          </p:nvPr>
        </p:nvSpPr>
        <p:spPr bwMode="auto">
          <a:xfrm>
            <a:off x="656565" y="566741"/>
            <a:ext cx="7560840" cy="41180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مسأله 131) عرفاً داشتن سه وطن بی اشکال است و بیشتر از آن محل اشکال است</a:t>
            </a:r>
            <a:r>
              <a:rPr lang="en-US"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a:t>
            </a:r>
            <a:endParaRPr lang="fa-IR" sz="2400"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marL="0" indent="0" algn="ctr">
              <a:lnSpc>
                <a:spcPct val="150000"/>
              </a:lnSpc>
              <a:buNone/>
            </a:pPr>
            <a:endPar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endParaRPr>
          </a:p>
          <a:p>
            <a:pPr marL="0" indent="0" algn="ctr">
              <a:lnSpc>
                <a:spcPct val="150000"/>
              </a:lnSpc>
              <a:buNone/>
            </a:pPr>
            <a:r>
              <a:rPr lang="ar-SA"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مسأله 132) کسی که بیش از یک وطن دارد، لازم نیست در همه آن محل ها به یک اندازه بماند، بلکه اگر یک جا مثلاً پنج ماه و جای دیگر هفت ماه، یا یک جا چهار ماه و یک جا پنج ماه و مکان سوم، سه ماه بماند، اشکالی ندارد</a:t>
            </a:r>
            <a:r>
              <a:rPr lang="en-US" sz="2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latin typeface="2  Nazanin"/>
                <a:cs typeface="B Nazanin" pitchFamily="2" charset="-78"/>
              </a:rPr>
              <a:t>.</a:t>
            </a:r>
          </a:p>
        </p:txBody>
      </p:sp>
    </p:spTree>
    <p:extLst>
      <p:ext uri="{BB962C8B-B14F-4D97-AF65-F5344CB8AC3E}">
        <p14:creationId xmlns:p14="http://schemas.microsoft.com/office/powerpoint/2010/main" val="156972866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3249">
                                            <p:txEl>
                                              <p:pRg st="0" end="0"/>
                                            </p:txEl>
                                          </p:spTgt>
                                        </p:tgtEl>
                                        <p:attrNameLst>
                                          <p:attrName>style.visibility</p:attrName>
                                        </p:attrNameLst>
                                      </p:cBhvr>
                                      <p:to>
                                        <p:strVal val="visible"/>
                                      </p:to>
                                    </p:set>
                                    <p:anim calcmode="lin" valueType="num">
                                      <p:cBhvr>
                                        <p:cTn id="7" dur="1000" fill="hold"/>
                                        <p:tgtEl>
                                          <p:spTgt spid="5324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324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3249">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324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3249">
                                            <p:txEl>
                                              <p:pRg st="2" end="2"/>
                                            </p:txEl>
                                          </p:spTgt>
                                        </p:tgtEl>
                                        <p:attrNameLst>
                                          <p:attrName>style.visibility</p:attrName>
                                        </p:attrNameLst>
                                      </p:cBhvr>
                                      <p:to>
                                        <p:strVal val="visible"/>
                                      </p:to>
                                    </p:set>
                                    <p:anim calcmode="lin" valueType="num">
                                      <p:cBhvr>
                                        <p:cTn id="15" dur="1000" fill="hold"/>
                                        <p:tgtEl>
                                          <p:spTgt spid="53249">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53249">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53249">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5324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6545" y="13135"/>
            <a:ext cx="8325924" cy="6647974"/>
          </a:xfrm>
          <a:prstGeom prst="rect">
            <a:avLst/>
          </a:prstGeom>
        </p:spPr>
        <p:txBody>
          <a:bodyPr wrap="square">
            <a:spAutoFit/>
          </a:bodyPr>
          <a:lstStyle/>
          <a:p>
            <a:pPr algn="ctr" rtl="1">
              <a:lnSpc>
                <a:spcPct val="150000"/>
              </a:lnSpc>
            </a:pPr>
            <a:r>
              <a:rPr lang="ar-SA" sz="2400" b="1" cap="all" dirty="0">
                <a:ln w="0"/>
                <a:solidFill>
                  <a:srgbClr val="7030A0"/>
                </a:solidFill>
                <a:cs typeface="B Nazanin" pitchFamily="2" charset="-78"/>
              </a:rPr>
              <a:t>تبعيّت در وطن</a:t>
            </a:r>
            <a:endParaRPr lang="en-US" sz="2400" b="1" cap="all" dirty="0">
              <a:ln w="0"/>
              <a:solidFill>
                <a:srgbClr val="7030A0"/>
              </a:solidFill>
              <a:cs typeface="B Nazanin" pitchFamily="2" charset="-78"/>
            </a:endParaRPr>
          </a:p>
          <a:p>
            <a:pPr algn="ctr" rtl="1">
              <a:lnSpc>
                <a:spcPct val="150000"/>
              </a:lnSpc>
            </a:pPr>
            <a:r>
              <a:rPr lang="ar-SA" sz="2400" b="1" cap="all" dirty="0">
                <a:ln w="0"/>
                <a:solidFill>
                  <a:srgbClr val="7030A0"/>
                </a:solidFill>
                <a:cs typeface="B Nazanin" pitchFamily="2" charset="-78"/>
              </a:rPr>
              <a:t>مسأله 133) تبعیت در وطن همانند خود وطن امر عرفی است. در نظر عرف فرزندی که با پدر و مادر زندگی می کند تابع آنهاست. و وطن آنها، وطن او هم محسوب می شود</a:t>
            </a:r>
            <a:r>
              <a:rPr lang="en-US" sz="2400" b="1" cap="all" dirty="0">
                <a:ln w="0"/>
                <a:solidFill>
                  <a:srgbClr val="7030A0"/>
                </a:solidFill>
                <a:cs typeface="B Nazanin" pitchFamily="2" charset="-78"/>
              </a:rPr>
              <a:t>. </a:t>
            </a:r>
            <a:endParaRPr lang="fa-IR" sz="2400" b="1" cap="all" dirty="0" smtClean="0">
              <a:ln w="0"/>
              <a:solidFill>
                <a:srgbClr val="7030A0"/>
              </a:solidFill>
              <a:cs typeface="B Nazanin" pitchFamily="2" charset="-78"/>
            </a:endParaRPr>
          </a:p>
          <a:p>
            <a:pPr algn="ctr" rtl="1">
              <a:lnSpc>
                <a:spcPct val="150000"/>
              </a:lnSpc>
            </a:pPr>
            <a:endParaRPr lang="en-US" sz="2000" b="1" cap="all" dirty="0">
              <a:ln w="0"/>
              <a:solidFill>
                <a:srgbClr val="7030A0"/>
              </a:solidFill>
              <a:cs typeface="B Nazanin" pitchFamily="2" charset="-78"/>
            </a:endParaRPr>
          </a:p>
          <a:p>
            <a:pPr algn="ctr" rtl="1">
              <a:lnSpc>
                <a:spcPct val="150000"/>
              </a:lnSpc>
            </a:pPr>
            <a:r>
              <a:rPr lang="ar-SA" sz="2400" b="1" cap="all" dirty="0">
                <a:ln w="0"/>
                <a:solidFill>
                  <a:srgbClr val="7030A0"/>
                </a:solidFill>
                <a:cs typeface="B Nazanin" pitchFamily="2" charset="-78"/>
              </a:rPr>
              <a:t>مسأله 134) اگر فرزند در وطن پدر و مادر (چه وطن اصلی یا اتخاذی) به </a:t>
            </a:r>
            <a:r>
              <a:rPr lang="ar-SA" sz="2400" b="1" cap="all" dirty="0" smtClean="0">
                <a:ln w="0"/>
                <a:solidFill>
                  <a:srgbClr val="7030A0"/>
                </a:solidFill>
                <a:cs typeface="B Nazanin" pitchFamily="2" charset="-78"/>
              </a:rPr>
              <a:t>اندازه</a:t>
            </a:r>
            <a:r>
              <a:rPr lang="fa-IR"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ای </a:t>
            </a:r>
            <a:r>
              <a:rPr lang="ar-SA" sz="2400" b="1" cap="all" dirty="0">
                <a:ln w="0"/>
                <a:solidFill>
                  <a:srgbClr val="7030A0"/>
                </a:solidFill>
                <a:cs typeface="B Nazanin" pitchFamily="2" charset="-78"/>
              </a:rPr>
              <a:t>زندگی نکرده که وطنِ اصلیِ او شود؛ مثل این که بعد از تولد به جهتی از پدر و مادر دور شده و  بعد از هفت، هشت سال نزد والدین برگشته است، در این صورت وطن والدینش، وطن اصلی او نیست، اما وقتی برگشت ولو وطنِ اصلی او نیست، لکن  به تبع زندگی با والدینش، وطن اتخاذی او می‌شود</a:t>
            </a:r>
            <a:r>
              <a:rPr lang="en-US" sz="2400" b="1" cap="all" dirty="0" smtClean="0">
                <a:ln w="0"/>
                <a:solidFill>
                  <a:srgbClr val="7030A0"/>
                </a:solidFill>
                <a:cs typeface="B Nazanin" pitchFamily="2" charset="-78"/>
              </a:rPr>
              <a:t>.</a:t>
            </a:r>
            <a:endParaRPr lang="fa-IR" sz="2400" b="1" cap="all" dirty="0" smtClean="0">
              <a:ln w="0"/>
              <a:solidFill>
                <a:srgbClr val="7030A0"/>
              </a:solidFill>
              <a:cs typeface="B Nazanin" pitchFamily="2" charset="-78"/>
            </a:endParaRPr>
          </a:p>
          <a:p>
            <a:pPr algn="ctr" rtl="1">
              <a:lnSpc>
                <a:spcPct val="150000"/>
              </a:lnSpc>
            </a:pPr>
            <a:endParaRPr lang="en-US" sz="2400" b="1" cap="all" dirty="0">
              <a:ln w="0"/>
              <a:solidFill>
                <a:srgbClr val="7030A0"/>
              </a:solidFill>
              <a:cs typeface="B Nazanin" pitchFamily="2" charset="-78"/>
            </a:endParaRPr>
          </a:p>
          <a:p>
            <a:pPr algn="ctr" rtl="1">
              <a:lnSpc>
                <a:spcPct val="150000"/>
              </a:lnSpc>
            </a:pPr>
            <a:r>
              <a:rPr lang="ar-SA" sz="2400" b="1" cap="all" dirty="0">
                <a:ln w="0"/>
                <a:solidFill>
                  <a:srgbClr val="7030A0"/>
                </a:solidFill>
                <a:cs typeface="B Nazanin" pitchFamily="2" charset="-78"/>
              </a:rPr>
              <a:t>مسأله 135) در وطن اصلی تبعیت نقشی ندارد بلکه ملاک همان نشو و نما است</a:t>
            </a:r>
            <a:r>
              <a:rPr lang="en-US" sz="2400" b="1" cap="all" dirty="0">
                <a:ln w="0"/>
                <a:solidFill>
                  <a:srgbClr val="7030A0"/>
                </a:solidFill>
                <a:cs typeface="B Nazanin" pitchFamily="2" charset="-78"/>
              </a:rPr>
              <a:t>.</a:t>
            </a:r>
          </a:p>
        </p:txBody>
      </p:sp>
    </p:spTree>
    <p:extLst>
      <p:ext uri="{BB962C8B-B14F-4D97-AF65-F5344CB8AC3E}">
        <p14:creationId xmlns:p14="http://schemas.microsoft.com/office/powerpoint/2010/main" val="17892787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 calcmode="lin" valueType="num">
                                      <p:cBhvr>
                                        <p:cTn id="23"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anim calcmode="lin" valueType="num">
                                      <p:cBhvr>
                                        <p:cTn id="31" dur="1000" fill="hold"/>
                                        <p:tgtEl>
                                          <p:spTgt spid="4">
                                            <p:txEl>
                                              <p:pRg st="5" end="5"/>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5" end="5"/>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5" end="5"/>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525" y="188640"/>
            <a:ext cx="8685964"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cap="all" dirty="0">
                <a:ln w="0"/>
                <a:solidFill>
                  <a:srgbClr val="7030A0"/>
                </a:solidFill>
                <a:cs typeface="B Nazanin" pitchFamily="2" charset="-78"/>
              </a:rPr>
              <a:t>مسأله 136شدفرزندان بالغ مثل دختر یازده، دوازده ساله یا پسر شانزده، هفده ساله که از قصد توطن غافل می‌باشند و همراه پدر و مادر به محل و شهر جدیدی که پدر و مادر قصد توطن کرده‌اند، می‌روند، آنجا برای آنها هم حکم وطن خواهد </a:t>
            </a:r>
            <a:r>
              <a:rPr lang="ar-SA" sz="2400" b="1" cap="all" dirty="0" smtClean="0">
                <a:ln w="0"/>
                <a:solidFill>
                  <a:srgbClr val="7030A0"/>
                </a:solidFill>
                <a:cs typeface="B Nazanin" pitchFamily="2" charset="-78"/>
              </a:rPr>
              <a:t>داشت</a:t>
            </a:r>
            <a:endParaRPr lang="fa-IR" sz="2400" b="1" cap="all" dirty="0" smtClean="0">
              <a:ln w="0"/>
              <a:solidFill>
                <a:srgbClr val="7030A0"/>
              </a:solidFill>
              <a:cs typeface="B Nazanin" pitchFamily="2" charset="-78"/>
            </a:endParaRPr>
          </a:p>
          <a:p>
            <a:pPr marL="0" indent="0" algn="ctr">
              <a:lnSpc>
                <a:spcPct val="150000"/>
              </a:lnSpc>
              <a:buNone/>
            </a:pPr>
            <a:r>
              <a:rPr lang="fa-IR" sz="2000" b="1" cap="all" dirty="0" smtClean="0">
                <a:ln w="0"/>
                <a:solidFill>
                  <a:srgbClr val="7030A0"/>
                </a:solidFill>
                <a:cs typeface="B Nazanin" pitchFamily="2" charset="-78"/>
              </a:rPr>
              <a:t> </a:t>
            </a:r>
            <a:endParaRPr lang="en-US" sz="2000" b="1" cap="all" dirty="0">
              <a:ln w="0"/>
              <a:solidFill>
                <a:srgbClr val="7030A0"/>
              </a:solidFill>
              <a:cs typeface="B Nazanin" pitchFamily="2" charset="-78"/>
            </a:endParaRPr>
          </a:p>
          <a:p>
            <a:pPr marL="0" indent="0" algn="ctr">
              <a:lnSpc>
                <a:spcPct val="150000"/>
              </a:lnSpc>
              <a:buNone/>
            </a:pPr>
            <a:r>
              <a:rPr lang="ar-SA" sz="2400" b="1" cap="all" dirty="0">
                <a:ln w="0"/>
                <a:solidFill>
                  <a:srgbClr val="7030A0"/>
                </a:solidFill>
                <a:cs typeface="B Nazanin" pitchFamily="2" charset="-78"/>
              </a:rPr>
              <a:t>مسأله 137) اگر فرزندی همراه والدین به مکانی برود که آنها قصد توطن دارند در </a:t>
            </a:r>
            <a:r>
              <a:rPr lang="ar-SA" sz="2400" b="1" cap="all" dirty="0" smtClean="0">
                <a:ln w="0"/>
                <a:solidFill>
                  <a:srgbClr val="7030A0"/>
                </a:solidFill>
                <a:cs typeface="B Nazanin" pitchFamily="2" charset="-78"/>
              </a:rPr>
              <a:t>صورتی</a:t>
            </a:r>
            <a:r>
              <a:rPr lang="fa-IR"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که </a:t>
            </a:r>
            <a:r>
              <a:rPr lang="ar-SA" sz="2400" b="1" cap="all" dirty="0">
                <a:ln w="0"/>
                <a:solidFill>
                  <a:srgbClr val="7030A0"/>
                </a:solidFill>
                <a:cs typeface="B Nazanin" pitchFamily="2" charset="-78"/>
              </a:rPr>
              <a:t>قصد عدم توطن داشته باشد آن مکان برای او حکم وطن را ندارد؛ هر چند که نان خور آنان محسوب شود</a:t>
            </a:r>
            <a:r>
              <a:rPr lang="en-US" sz="2400" b="1" cap="all" dirty="0" smtClean="0">
                <a:ln w="0"/>
                <a:solidFill>
                  <a:srgbClr val="7030A0"/>
                </a:solidFill>
                <a:cs typeface="B Nazanin" pitchFamily="2" charset="-78"/>
              </a:rPr>
              <a:t>.</a:t>
            </a:r>
            <a:endParaRPr lang="fa-IR" sz="2400" b="1" cap="all" dirty="0" smtClean="0">
              <a:ln w="0"/>
              <a:solidFill>
                <a:srgbClr val="7030A0"/>
              </a:solidFill>
              <a:cs typeface="B Nazanin" pitchFamily="2" charset="-78"/>
            </a:endParaRPr>
          </a:p>
          <a:p>
            <a:pPr marL="0" indent="0" algn="ctr">
              <a:lnSpc>
                <a:spcPct val="150000"/>
              </a:lnSpc>
              <a:buNone/>
            </a:pPr>
            <a:endParaRPr lang="en-US" sz="2000" b="1" cap="all" dirty="0">
              <a:ln w="0"/>
              <a:solidFill>
                <a:srgbClr val="7030A0"/>
              </a:solidFill>
              <a:cs typeface="B Nazanin" pitchFamily="2" charset="-78"/>
            </a:endParaRPr>
          </a:p>
          <a:p>
            <a:pPr marL="0" indent="0" algn="ctr">
              <a:lnSpc>
                <a:spcPct val="150000"/>
              </a:lnSpc>
              <a:buNone/>
            </a:pPr>
            <a:r>
              <a:rPr lang="ar-SA" sz="2400" b="1" cap="all" dirty="0">
                <a:ln w="0"/>
                <a:solidFill>
                  <a:srgbClr val="7030A0"/>
                </a:solidFill>
                <a:cs typeface="B Nazanin" pitchFamily="2" charset="-78"/>
              </a:rPr>
              <a:t>مسأله 138) فرزندی که به تبع والدین در مکانی قصد توطن کرده، اگر بعد ازمدتی - مثلاً یکی دو ماه- از قصدش برگردد تا زمانی که از آن مکان خارج نشده، نمازش تمام است</a:t>
            </a:r>
            <a:r>
              <a:rPr lang="en-US" sz="2400" b="1" cap="all" dirty="0">
                <a:ln w="0"/>
                <a:solidFill>
                  <a:srgbClr val="7030A0"/>
                </a:solidFill>
                <a:cs typeface="B Nazanin" pitchFamily="2" charset="-78"/>
              </a:rPr>
              <a:t>.</a:t>
            </a:r>
          </a:p>
        </p:txBody>
      </p:sp>
    </p:spTree>
    <p:extLst>
      <p:ext uri="{BB962C8B-B14F-4D97-AF65-F5344CB8AC3E}">
        <p14:creationId xmlns:p14="http://schemas.microsoft.com/office/powerpoint/2010/main" val="295083819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539750"/>
            <a:ext cx="8229600" cy="1143000"/>
          </a:xfrm>
        </p:spPr>
        <p:txBody>
          <a:bodyPr>
            <a:normAutofit/>
          </a:bodyPr>
          <a:lstStyle/>
          <a:p>
            <a:pPr lvl="0"/>
            <a:r>
              <a:rPr lang="en-US" sz="2400" dirty="0" smtClean="0">
                <a:latin typeface="Arial" pitchFamily="34" charset="0"/>
                <a:ea typeface="Times New Roman" pitchFamily="18" charset="0"/>
                <a:cs typeface="Arial" pitchFamily="34" charset="0"/>
              </a:rPr>
              <a:t/>
            </a:r>
            <a:br>
              <a:rPr lang="en-US" sz="2400" dirty="0" smtClean="0">
                <a:latin typeface="Arial" pitchFamily="34" charset="0"/>
                <a:ea typeface="Times New Roman" pitchFamily="18" charset="0"/>
                <a:cs typeface="Arial" pitchFamily="34" charset="0"/>
              </a:rPr>
            </a:br>
            <a:endParaRPr lang="fa-IR" dirty="0"/>
          </a:p>
        </p:txBody>
      </p:sp>
      <p:sp>
        <p:nvSpPr>
          <p:cNvPr id="53249" name="Rectangle 1"/>
          <p:cNvSpPr>
            <a:spLocks noGrp="1" noChangeArrowheads="1"/>
          </p:cNvSpPr>
          <p:nvPr>
            <p:ph idx="1"/>
          </p:nvPr>
        </p:nvSpPr>
        <p:spPr bwMode="auto">
          <a:xfrm>
            <a:off x="206515" y="510644"/>
            <a:ext cx="8820980" cy="57800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cap="all" dirty="0">
                <a:ln w="0"/>
                <a:solidFill>
                  <a:srgbClr val="7030A0"/>
                </a:solidFill>
                <a:cs typeface="B Nazanin" pitchFamily="2" charset="-78"/>
              </a:rPr>
              <a:t>اعراض از وطن</a:t>
            </a:r>
            <a:endParaRPr lang="en-US" sz="2400" b="1" cap="all" dirty="0">
              <a:ln w="0"/>
              <a:solidFill>
                <a:srgbClr val="7030A0"/>
              </a:solidFill>
              <a:cs typeface="B Nazanin" pitchFamily="2" charset="-78"/>
            </a:endParaRPr>
          </a:p>
          <a:p>
            <a:pPr marL="0" indent="0" algn="ctr">
              <a:lnSpc>
                <a:spcPct val="150000"/>
              </a:lnSpc>
              <a:buNone/>
            </a:pPr>
            <a:r>
              <a:rPr lang="ar-SA" sz="2400" b="1" cap="all" dirty="0">
                <a:ln w="0"/>
                <a:solidFill>
                  <a:srgbClr val="7030A0"/>
                </a:solidFill>
                <a:cs typeface="B Nazanin" pitchFamily="2" charset="-78"/>
              </a:rPr>
              <a:t>مسأله 139) اعراض از وطن مانند وطن بودن مکانی، امر عرفی است. بنابر این اگر فردی از شهری که در آنجا ساکن است، خارج شود و تصمیم بگیرد که برای زندگی، به آنجا برنگردد، در </a:t>
            </a:r>
            <a:r>
              <a:rPr lang="ar-SA" sz="2400" b="1" cap="all" dirty="0" smtClean="0">
                <a:ln w="0"/>
                <a:solidFill>
                  <a:srgbClr val="7030A0"/>
                </a:solidFill>
                <a:cs typeface="B Nazanin" pitchFamily="2" charset="-78"/>
              </a:rPr>
              <a:t>این</a:t>
            </a:r>
            <a:r>
              <a:rPr lang="en-US"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صورت </a:t>
            </a:r>
            <a:r>
              <a:rPr lang="ar-SA" sz="2400" b="1" cap="all" dirty="0">
                <a:ln w="0"/>
                <a:solidFill>
                  <a:srgbClr val="7030A0"/>
                </a:solidFill>
                <a:cs typeface="B Nazanin" pitchFamily="2" charset="-78"/>
              </a:rPr>
              <a:t>دیگر آنجا وطنِ او نیست؛ هر چند وطنِ دیگری هم اتخاذ نکرده باشد و اگر بخواهد به آنجا برود، چنانچه قصد ده روز نکند، نمازش قصر است</a:t>
            </a:r>
            <a:r>
              <a:rPr lang="en-US" sz="2400" b="1" cap="all" dirty="0">
                <a:ln w="0"/>
                <a:solidFill>
                  <a:srgbClr val="7030A0"/>
                </a:solidFill>
                <a:cs typeface="B Nazanin" pitchFamily="2" charset="-78"/>
              </a:rPr>
              <a:t>.</a:t>
            </a:r>
          </a:p>
          <a:p>
            <a:pPr marL="0" indent="0" algn="ctr">
              <a:lnSpc>
                <a:spcPct val="150000"/>
              </a:lnSpc>
              <a:buNone/>
            </a:pPr>
            <a:r>
              <a:rPr lang="ar-SA" sz="2400" b="1" cap="all" dirty="0">
                <a:ln w="0"/>
                <a:solidFill>
                  <a:srgbClr val="7030A0"/>
                </a:solidFill>
                <a:cs typeface="B Nazanin" pitchFamily="2" charset="-78"/>
              </a:rPr>
              <a:t>مسأله 140) برای تحقق اعراض، قصد و نیت لازم است، بنابر این اگر بدون قصد اعراض برای مدتی مثلاً چهار، پنج سال از آن مکان خارج شود، اعراض محقق نمی شود. البته اگر مدت طولانی؛ مثلا چهل، پنجاه سال از زمان خارج شدن فرد از وطن خود بگذرد و در ذهنش هم فکر برگشت نداشته باشد، بعید نیست دیگر آنجا وطن او محسوب نشود و در صورت سفر به آن مکان بدون قصد اقامت ده روز نمازش قصر است</a:t>
            </a:r>
            <a:r>
              <a:rPr lang="en-US" sz="2400" b="1" cap="all" dirty="0">
                <a:ln w="0"/>
                <a:solidFill>
                  <a:srgbClr val="7030A0"/>
                </a:solidFill>
                <a:cs typeface="B Nazanin" pitchFamily="2" charset="-78"/>
              </a:rPr>
              <a:t>.</a:t>
            </a:r>
          </a:p>
        </p:txBody>
      </p:sp>
    </p:spTree>
    <p:extLst>
      <p:ext uri="{BB962C8B-B14F-4D97-AF65-F5344CB8AC3E}">
        <p14:creationId xmlns:p14="http://schemas.microsoft.com/office/powerpoint/2010/main" val="30487208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3249">
                                            <p:txEl>
                                              <p:pRg st="0" end="0"/>
                                            </p:txEl>
                                          </p:spTgt>
                                        </p:tgtEl>
                                        <p:attrNameLst>
                                          <p:attrName>style.visibility</p:attrName>
                                        </p:attrNameLst>
                                      </p:cBhvr>
                                      <p:to>
                                        <p:strVal val="visible"/>
                                      </p:to>
                                    </p:set>
                                    <p:anim calcmode="lin" valueType="num">
                                      <p:cBhvr>
                                        <p:cTn id="7" dur="1000" fill="hold"/>
                                        <p:tgtEl>
                                          <p:spTgt spid="5324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324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3249">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324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3249">
                                            <p:txEl>
                                              <p:pRg st="1" end="1"/>
                                            </p:txEl>
                                          </p:spTgt>
                                        </p:tgtEl>
                                        <p:attrNameLst>
                                          <p:attrName>style.visibility</p:attrName>
                                        </p:attrNameLst>
                                      </p:cBhvr>
                                      <p:to>
                                        <p:strVal val="visible"/>
                                      </p:to>
                                    </p:set>
                                    <p:anim calcmode="lin" valueType="num">
                                      <p:cBhvr>
                                        <p:cTn id="15" dur="1000" fill="hold"/>
                                        <p:tgtEl>
                                          <p:spTgt spid="53249">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53249">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53249">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53249">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53249">
                                            <p:txEl>
                                              <p:pRg st="2" end="2"/>
                                            </p:txEl>
                                          </p:spTgt>
                                        </p:tgtEl>
                                        <p:attrNameLst>
                                          <p:attrName>style.visibility</p:attrName>
                                        </p:attrNameLst>
                                      </p:cBhvr>
                                      <p:to>
                                        <p:strVal val="visible"/>
                                      </p:to>
                                    </p:set>
                                    <p:anim calcmode="lin" valueType="num">
                                      <p:cBhvr>
                                        <p:cTn id="23" dur="1000" fill="hold"/>
                                        <p:tgtEl>
                                          <p:spTgt spid="53249">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53249">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53249">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5324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545" y="323655"/>
            <a:ext cx="8460940"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cap="all" dirty="0">
                <a:ln w="0"/>
                <a:solidFill>
                  <a:srgbClr val="7030A0"/>
                </a:solidFill>
                <a:cs typeface="B Nazanin" pitchFamily="2" charset="-78"/>
              </a:rPr>
              <a:t>مسأله 141) کسی که از وطنش خارج شده و قصد ندارد که برنگردد ، ولی </a:t>
            </a:r>
            <a:r>
              <a:rPr lang="ar-SA" sz="2400" b="1" cap="all" dirty="0" smtClean="0">
                <a:ln w="0"/>
                <a:solidFill>
                  <a:srgbClr val="7030A0"/>
                </a:solidFill>
                <a:cs typeface="B Nazanin" pitchFamily="2" charset="-78"/>
              </a:rPr>
              <a:t>می</a:t>
            </a:r>
            <a:r>
              <a:rPr lang="fa-IR"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داند </a:t>
            </a:r>
            <a:r>
              <a:rPr lang="ar-SA" sz="2400" b="1" cap="all" dirty="0">
                <a:ln w="0"/>
                <a:solidFill>
                  <a:srgbClr val="7030A0"/>
                </a:solidFill>
                <a:cs typeface="B Nazanin" pitchFamily="2" charset="-78"/>
              </a:rPr>
              <a:t>یا اطمینان دارد که به آنجا برنخواهد گشت، بعید نیست که این اطمینان و علم هم در حکم اعراض باشد و با رفتن به </a:t>
            </a:r>
            <a:r>
              <a:rPr lang="ar-SA" sz="2400" b="1" cap="all" dirty="0" smtClean="0">
                <a:ln w="0"/>
                <a:solidFill>
                  <a:srgbClr val="7030A0"/>
                </a:solidFill>
                <a:cs typeface="B Nazanin" pitchFamily="2" charset="-78"/>
              </a:rPr>
              <a:t>آن</a:t>
            </a:r>
            <a:r>
              <a:rPr lang="fa-IR"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جا </a:t>
            </a:r>
            <a:r>
              <a:rPr lang="ar-SA" sz="2400" b="1" cap="all" dirty="0">
                <a:ln w="0"/>
                <a:solidFill>
                  <a:srgbClr val="7030A0"/>
                </a:solidFill>
                <a:cs typeface="B Nazanin" pitchFamily="2" charset="-78"/>
              </a:rPr>
              <a:t>نمازش قصر است</a:t>
            </a:r>
            <a:r>
              <a:rPr lang="en-US" sz="2400" b="1" cap="all" dirty="0" smtClean="0">
                <a:ln w="0"/>
                <a:solidFill>
                  <a:srgbClr val="7030A0"/>
                </a:solidFill>
                <a:cs typeface="B Nazanin" pitchFamily="2" charset="-78"/>
              </a:rPr>
              <a:t>.</a:t>
            </a:r>
            <a:endParaRPr lang="fa-IR" sz="2400" b="1" cap="all" dirty="0" smtClean="0">
              <a:ln w="0"/>
              <a:solidFill>
                <a:srgbClr val="7030A0"/>
              </a:solidFill>
              <a:cs typeface="B Nazanin" pitchFamily="2" charset="-78"/>
            </a:endParaRPr>
          </a:p>
          <a:p>
            <a:pPr marL="0" indent="0" algn="ctr">
              <a:lnSpc>
                <a:spcPct val="150000"/>
              </a:lnSpc>
              <a:buNone/>
            </a:pPr>
            <a:endParaRPr lang="en-US" sz="700" b="1" cap="all" dirty="0">
              <a:ln w="0"/>
              <a:solidFill>
                <a:srgbClr val="7030A0"/>
              </a:solidFill>
              <a:cs typeface="B Nazanin" pitchFamily="2" charset="-78"/>
            </a:endParaRPr>
          </a:p>
          <a:p>
            <a:pPr marL="0" indent="0" algn="ctr">
              <a:lnSpc>
                <a:spcPct val="150000"/>
              </a:lnSpc>
              <a:buNone/>
            </a:pPr>
            <a:r>
              <a:rPr lang="ar-SA" sz="2400" b="1" cap="all" dirty="0">
                <a:ln w="0"/>
                <a:solidFill>
                  <a:srgbClr val="7030A0"/>
                </a:solidFill>
                <a:cs typeface="B Nazanin" pitchFamily="2" charset="-78"/>
              </a:rPr>
              <a:t>مسأله 142) خانمی که به تبع شوهر در جایی غیر از وطن اصلی خودش زندگی می کند و قصد اعراض از وطن هم نکرده است، چنانچه علم یا اطمینان ندارد که تا آخر عمر به وطن برنمی گردد بلکه احتمال می دهد بر اثر حادثه  ای مانند متارکه یا مرگ همسر به آنجا برگردد، نمازش در آنجا تمام است</a:t>
            </a:r>
            <a:r>
              <a:rPr lang="en-US" sz="2400" b="1" cap="all" dirty="0" smtClean="0">
                <a:ln w="0"/>
                <a:solidFill>
                  <a:srgbClr val="7030A0"/>
                </a:solidFill>
                <a:cs typeface="B Nazanin" pitchFamily="2" charset="-78"/>
              </a:rPr>
              <a:t>.</a:t>
            </a:r>
            <a:endParaRPr lang="fa-IR" sz="2400" b="1" cap="all" dirty="0" smtClean="0">
              <a:ln w="0"/>
              <a:solidFill>
                <a:srgbClr val="7030A0"/>
              </a:solidFill>
              <a:cs typeface="B Nazanin" pitchFamily="2" charset="-78"/>
            </a:endParaRPr>
          </a:p>
          <a:p>
            <a:pPr marL="0" indent="0" algn="ctr">
              <a:lnSpc>
                <a:spcPct val="150000"/>
              </a:lnSpc>
              <a:buNone/>
            </a:pPr>
            <a:endParaRPr lang="en-US" sz="1000" b="1" cap="all" dirty="0">
              <a:ln w="0"/>
              <a:solidFill>
                <a:srgbClr val="7030A0"/>
              </a:solidFill>
              <a:cs typeface="B Nazanin" pitchFamily="2" charset="-78"/>
            </a:endParaRPr>
          </a:p>
          <a:p>
            <a:pPr marL="0" indent="0" algn="ctr">
              <a:lnSpc>
                <a:spcPct val="150000"/>
              </a:lnSpc>
              <a:buNone/>
            </a:pPr>
            <a:r>
              <a:rPr lang="ar-SA" sz="2400" b="1" cap="all" dirty="0">
                <a:ln w="0"/>
                <a:solidFill>
                  <a:srgbClr val="7030A0"/>
                </a:solidFill>
                <a:cs typeface="B Nazanin" pitchFamily="2" charset="-78"/>
              </a:rPr>
              <a:t>مسأله 143) در فرض </a:t>
            </a:r>
            <a:r>
              <a:rPr lang="ar-SA" sz="2400" b="1" cap="all" dirty="0" smtClean="0">
                <a:ln w="0"/>
                <a:solidFill>
                  <a:srgbClr val="7030A0"/>
                </a:solidFill>
                <a:cs typeface="B Nazanin" pitchFamily="2" charset="-78"/>
              </a:rPr>
              <a:t>مسأله</a:t>
            </a:r>
            <a:r>
              <a:rPr lang="fa-IR"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ی </a:t>
            </a:r>
            <a:r>
              <a:rPr lang="ar-SA" sz="2400" b="1" cap="all" dirty="0">
                <a:ln w="0"/>
                <a:solidFill>
                  <a:srgbClr val="7030A0"/>
                </a:solidFill>
                <a:cs typeface="B Nazanin" pitchFamily="2" charset="-78"/>
              </a:rPr>
              <a:t>قبل اگر خانم بنا دارد در هر صورت به وطن برنگردد ولو با از دنیا رفتن شوهر و یا متارکه، در این صورت اعراض محقق است و آنجا وطن او محسوب نمی شود</a:t>
            </a:r>
            <a:r>
              <a:rPr lang="en-US" sz="2400" b="1" cap="all" dirty="0">
                <a:ln w="0"/>
                <a:solidFill>
                  <a:srgbClr val="7030A0"/>
                </a:solidFill>
                <a:cs typeface="B Nazanin" pitchFamily="2" charset="-78"/>
              </a:rPr>
              <a:t>. </a:t>
            </a:r>
          </a:p>
        </p:txBody>
      </p:sp>
    </p:spTree>
    <p:extLst>
      <p:ext uri="{BB962C8B-B14F-4D97-AF65-F5344CB8AC3E}">
        <p14:creationId xmlns:p14="http://schemas.microsoft.com/office/powerpoint/2010/main" val="11577997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p:cTn id="23"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6525" y="5953"/>
            <a:ext cx="8640405" cy="6140142"/>
          </a:xfrm>
          <a:prstGeom prst="rect">
            <a:avLst/>
          </a:prstGeom>
        </p:spPr>
        <p:txBody>
          <a:bodyPr wrap="square">
            <a:spAutoFit/>
          </a:bodyPr>
          <a:lstStyle/>
          <a:p>
            <a:pPr algn="ctr" rtl="1">
              <a:lnSpc>
                <a:spcPct val="150000"/>
              </a:lnSpc>
            </a:pPr>
            <a:r>
              <a:rPr lang="fa-IR" sz="2400" b="1" cap="all" dirty="0">
                <a:ln w="0"/>
                <a:solidFill>
                  <a:srgbClr val="7030A0"/>
                </a:solidFill>
                <a:cs typeface="B Nazanin" pitchFamily="2" charset="-78"/>
              </a:rPr>
              <a:t>2-</a:t>
            </a:r>
            <a:r>
              <a:rPr lang="ar-SA" sz="2400" b="1" cap="all" dirty="0">
                <a:ln w="0"/>
                <a:solidFill>
                  <a:srgbClr val="7030A0"/>
                </a:solidFill>
                <a:cs typeface="B Nazanin" pitchFamily="2" charset="-78"/>
              </a:rPr>
              <a:t>قصد اقامت </a:t>
            </a:r>
            <a:r>
              <a:rPr lang="ar-SA" sz="2400" b="1" cap="all" dirty="0" smtClean="0">
                <a:ln w="0"/>
                <a:solidFill>
                  <a:srgbClr val="7030A0"/>
                </a:solidFill>
                <a:cs typeface="B Nazanin" pitchFamily="2" charset="-78"/>
              </a:rPr>
              <a:t>ده روز </a:t>
            </a:r>
            <a:endParaRPr lang="en-US" sz="2400" b="1" cap="all" dirty="0" smtClean="0">
              <a:ln w="0"/>
              <a:solidFill>
                <a:srgbClr val="7030A0"/>
              </a:solidFill>
              <a:cs typeface="B Nazanin" pitchFamily="2" charset="-78"/>
            </a:endParaRPr>
          </a:p>
          <a:p>
            <a:pPr algn="ctr" rtl="1">
              <a:lnSpc>
                <a:spcPct val="150000"/>
              </a:lnSpc>
            </a:pPr>
            <a:r>
              <a:rPr lang="ar-SA" sz="2400" b="1" cap="all" dirty="0" smtClean="0">
                <a:ln w="0"/>
                <a:solidFill>
                  <a:srgbClr val="7030A0"/>
                </a:solidFill>
                <a:cs typeface="B Nazanin" pitchFamily="2" charset="-78"/>
              </a:rPr>
              <a:t>مسأله 144) آن چیزی که قاطع حکم سفر می‌ باشد، قصد و عزم جدی بر  اقامت ده روز است؛گرچه عملاً ده روز نماند، مثل این</a:t>
            </a:r>
            <a:r>
              <a:rPr lang="fa-IR"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که کاری پیش ‌آید و از ماندن منصرف ‌شود و بخواهد برگردد. بنابر این اگر بدون قصد و با حال تردید ده روز در آنجا بماند، نمازش قصر است</a:t>
            </a:r>
            <a:r>
              <a:rPr lang="en-US" sz="2400" b="1" cap="all" dirty="0" smtClean="0">
                <a:ln w="0"/>
                <a:solidFill>
                  <a:srgbClr val="7030A0"/>
                </a:solidFill>
                <a:cs typeface="B Nazanin" pitchFamily="2" charset="-78"/>
              </a:rPr>
              <a:t>.</a:t>
            </a:r>
          </a:p>
          <a:p>
            <a:pPr algn="ctr" rtl="1">
              <a:lnSpc>
                <a:spcPct val="150000"/>
              </a:lnSpc>
            </a:pPr>
            <a:r>
              <a:rPr lang="ar-SA" sz="2400" b="1" cap="all" dirty="0" smtClean="0">
                <a:ln w="0"/>
                <a:solidFill>
                  <a:srgbClr val="7030A0"/>
                </a:solidFill>
                <a:cs typeface="B Nazanin" pitchFamily="2" charset="-78"/>
              </a:rPr>
              <a:t>مسأله 145) اگر انسان قصد بر اقامت ده روز ندارد، ولی یقین یا اطمینان دارد که ده روز خواهد ماند، در این صورت نیز نماز تمام بر او واجب است. امّا اگر فقط گمان داردکه می</a:t>
            </a:r>
            <a:r>
              <a:rPr lang="fa-IR"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ماند؛ نمازش قصر است</a:t>
            </a:r>
            <a:r>
              <a:rPr lang="en-US" sz="2400" b="1" cap="all" dirty="0" smtClean="0">
                <a:ln w="0"/>
                <a:solidFill>
                  <a:srgbClr val="7030A0"/>
                </a:solidFill>
                <a:cs typeface="B Nazanin" pitchFamily="2" charset="-78"/>
              </a:rPr>
              <a:t>.</a:t>
            </a:r>
          </a:p>
          <a:p>
            <a:pPr algn="ctr" rtl="1">
              <a:lnSpc>
                <a:spcPct val="150000"/>
              </a:lnSpc>
            </a:pPr>
            <a:r>
              <a:rPr lang="ar-SA" sz="2400" b="1" cap="all" dirty="0" smtClean="0">
                <a:ln w="0"/>
                <a:solidFill>
                  <a:srgbClr val="7030A0"/>
                </a:solidFill>
                <a:cs typeface="B Nazanin" pitchFamily="2" charset="-78"/>
              </a:rPr>
              <a:t>مسأله 146) در اقامت ده روز، مراد ده روز متعارف است نه ده شبانه روز. بنابر این شب اول و شب آخر، داخل در حساب ده روز نیست، پس اگر اول صبح وارد شده و قصد کرد که ده روز بماند، و پس از پایان روز دهم خارج شود، نمازش تمام است</a:t>
            </a:r>
            <a:r>
              <a:rPr lang="en-US" sz="2400" b="1" cap="all" dirty="0" smtClean="0">
                <a:ln w="0"/>
                <a:solidFill>
                  <a:srgbClr val="7030A0"/>
                </a:solidFill>
                <a:cs typeface="B Nazanin" pitchFamily="2" charset="-78"/>
              </a:rPr>
              <a:t>.</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24227267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6545" y="117693"/>
            <a:ext cx="8595955" cy="6740307"/>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a:ln w="0"/>
                <a:solidFill>
                  <a:srgbClr val="7030A0"/>
                </a:solidFill>
                <a:cs typeface="B Nazanin" pitchFamily="2" charset="-78"/>
              </a:rPr>
              <a:t>مسأله 147) ملاک در تعیین </a:t>
            </a:r>
            <a:r>
              <a:rPr lang="ar-SA" sz="2400" b="1" cap="all" dirty="0" smtClean="0">
                <a:ln w="0"/>
                <a:solidFill>
                  <a:srgbClr val="7030A0"/>
                </a:solidFill>
                <a:cs typeface="B Nazanin" pitchFamily="2" charset="-78"/>
              </a:rPr>
              <a:t>محدوده</a:t>
            </a:r>
            <a:r>
              <a:rPr lang="fa-IR"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ی </a:t>
            </a:r>
            <a:r>
              <a:rPr lang="ar-SA" sz="2400" b="1" cap="all" dirty="0">
                <a:ln w="0"/>
                <a:solidFill>
                  <a:srgbClr val="7030A0"/>
                </a:solidFill>
                <a:cs typeface="B Nazanin" pitchFamily="2" charset="-78"/>
              </a:rPr>
              <a:t>روز در مواردی که شارع مقدس برای آن حدی مشخص نکرده است ، عرف </a:t>
            </a:r>
            <a:r>
              <a:rPr lang="ar-SA" sz="2400" b="1" cap="all" dirty="0" smtClean="0">
                <a:ln w="0"/>
                <a:solidFill>
                  <a:srgbClr val="7030A0"/>
                </a:solidFill>
                <a:cs typeface="B Nazanin" pitchFamily="2" charset="-78"/>
              </a:rPr>
              <a:t>می</a:t>
            </a:r>
            <a:r>
              <a:rPr lang="fa-IR"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باشد </a:t>
            </a:r>
            <a:r>
              <a:rPr lang="ar-SA" sz="2400" b="1" cap="all" dirty="0">
                <a:ln w="0"/>
                <a:solidFill>
                  <a:srgbClr val="7030A0"/>
                </a:solidFill>
                <a:cs typeface="B Nazanin" pitchFamily="2" charset="-78"/>
              </a:rPr>
              <a:t>که در اینجا عرف از طلوع خورشید تا غروب آن را روز حساب </a:t>
            </a:r>
            <a:r>
              <a:rPr lang="ar-SA" sz="2400" b="1" cap="all" dirty="0" smtClean="0">
                <a:ln w="0"/>
                <a:solidFill>
                  <a:srgbClr val="7030A0"/>
                </a:solidFill>
                <a:cs typeface="B Nazanin" pitchFamily="2" charset="-78"/>
              </a:rPr>
              <a:t>می</a:t>
            </a:r>
            <a:r>
              <a:rPr lang="fa-IR"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کند</a:t>
            </a:r>
            <a:r>
              <a:rPr lang="en-US" sz="2400" b="1" cap="all" dirty="0">
                <a:ln w="0"/>
                <a:solidFill>
                  <a:srgbClr val="7030A0"/>
                </a:solidFill>
                <a:cs typeface="B Nazanin" pitchFamily="2" charset="-78"/>
              </a:rPr>
              <a:t>. </a:t>
            </a:r>
          </a:p>
          <a:p>
            <a:pPr algn="ctr" rtl="1">
              <a:lnSpc>
                <a:spcPct val="150000"/>
              </a:lnSpc>
            </a:pPr>
            <a:r>
              <a:rPr lang="ar-SA" sz="2400" b="1" cap="all" dirty="0">
                <a:ln w="0"/>
                <a:solidFill>
                  <a:srgbClr val="7030A0"/>
                </a:solidFill>
                <a:cs typeface="B Nazanin" pitchFamily="2" charset="-78"/>
              </a:rPr>
              <a:t>مسأله 148) در قصد اقامت ده روز،  شبهای وسط، داخل در ده روز است، بنابر این نمی تواند شبها از آنجا خارج شود</a:t>
            </a:r>
            <a:r>
              <a:rPr lang="en-US" sz="2400" b="1" cap="all" dirty="0">
                <a:ln w="0"/>
                <a:solidFill>
                  <a:srgbClr val="7030A0"/>
                </a:solidFill>
                <a:cs typeface="B Nazanin" pitchFamily="2" charset="-78"/>
              </a:rPr>
              <a:t>. </a:t>
            </a:r>
          </a:p>
          <a:p>
            <a:pPr algn="ctr" rtl="1">
              <a:lnSpc>
                <a:spcPct val="150000"/>
              </a:lnSpc>
            </a:pPr>
            <a:r>
              <a:rPr lang="ar-SA" sz="2400" b="1" cap="all" dirty="0">
                <a:ln w="0"/>
                <a:solidFill>
                  <a:srgbClr val="7030A0"/>
                </a:solidFill>
                <a:cs typeface="B Nazanin" pitchFamily="2" charset="-78"/>
              </a:rPr>
              <a:t>مسأله 149) در قصد اقامت، اگر بخواهد مقداری هرچند به </a:t>
            </a:r>
            <a:r>
              <a:rPr lang="ar-SA" sz="2400" b="1" cap="all" dirty="0" smtClean="0">
                <a:ln w="0"/>
                <a:solidFill>
                  <a:srgbClr val="7030A0"/>
                </a:solidFill>
                <a:cs typeface="B Nazanin" pitchFamily="2" charset="-78"/>
              </a:rPr>
              <a:t>اندازه</a:t>
            </a:r>
            <a:r>
              <a:rPr lang="fa-IR"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ی </a:t>
            </a:r>
            <a:r>
              <a:rPr lang="ar-SA" sz="2400" b="1" cap="all" dirty="0">
                <a:ln w="0"/>
                <a:solidFill>
                  <a:srgbClr val="7030A0"/>
                </a:solidFill>
                <a:cs typeface="B Nazanin" pitchFamily="2" charset="-78"/>
              </a:rPr>
              <a:t>یک ساعت کمتر از ده روز بماند، کافی نیست</a:t>
            </a:r>
            <a:r>
              <a:rPr lang="en-US" sz="2400" b="1" cap="all" dirty="0">
                <a:ln w="0"/>
                <a:solidFill>
                  <a:srgbClr val="7030A0"/>
                </a:solidFill>
                <a:cs typeface="B Nazanin" pitchFamily="2" charset="-78"/>
              </a:rPr>
              <a:t>.</a:t>
            </a:r>
          </a:p>
          <a:p>
            <a:pPr algn="ctr" rtl="1">
              <a:lnSpc>
                <a:spcPct val="150000"/>
              </a:lnSpc>
            </a:pPr>
            <a:r>
              <a:rPr lang="ar-SA" sz="2400" b="1" cap="all" dirty="0">
                <a:ln w="0"/>
                <a:solidFill>
                  <a:srgbClr val="7030A0"/>
                </a:solidFill>
                <a:cs typeface="B Nazanin" pitchFamily="2" charset="-78"/>
              </a:rPr>
              <a:t>مسأله 150)  اگر شخصی بعد از طلوع خورشید، وارد شهری شود، به هر </a:t>
            </a:r>
            <a:r>
              <a:rPr lang="ar-SA" sz="2400" b="1" cap="all" dirty="0" smtClean="0">
                <a:ln w="0"/>
                <a:solidFill>
                  <a:srgbClr val="7030A0"/>
                </a:solidFill>
                <a:cs typeface="B Nazanin" pitchFamily="2" charset="-78"/>
              </a:rPr>
              <a:t>اندازه</a:t>
            </a:r>
            <a:r>
              <a:rPr lang="fa-IR" sz="2400" b="1" cap="all" dirty="0" smtClean="0">
                <a:ln w="0"/>
                <a:solidFill>
                  <a:srgbClr val="7030A0"/>
                </a:solidFill>
                <a:cs typeface="B Nazanin" pitchFamily="2" charset="-78"/>
              </a:rPr>
              <a:t> </a:t>
            </a:r>
            <a:r>
              <a:rPr lang="ar-SA" sz="2400" b="1" cap="all" dirty="0" smtClean="0">
                <a:ln w="0"/>
                <a:solidFill>
                  <a:srgbClr val="7030A0"/>
                </a:solidFill>
                <a:cs typeface="B Nazanin" pitchFamily="2" charset="-78"/>
              </a:rPr>
              <a:t>ای </a:t>
            </a:r>
            <a:r>
              <a:rPr lang="ar-SA" sz="2400" b="1" cap="all" dirty="0">
                <a:ln w="0"/>
                <a:solidFill>
                  <a:srgbClr val="7030A0"/>
                </a:solidFill>
                <a:cs typeface="B Nazanin" pitchFamily="2" charset="-78"/>
              </a:rPr>
              <a:t>که از ابتدای طلوع خورشید، کسری دارد از روز یازدهم، باید جبران شود تا ده روز کامل گردد؛ مثلا اگر روز اول سه ساعت بعد از طلوع خورشید به شهری برسد، چنانچه قصدش این باشد که روز یازدهم تا سه ساعت بعد از طلوع خورشید آنجا بماند، نمازش کامل است</a:t>
            </a:r>
            <a:r>
              <a:rPr lang="en-US" sz="2400" b="1" cap="all" dirty="0">
                <a:ln w="0"/>
                <a:solidFill>
                  <a:srgbClr val="7030A0"/>
                </a:solidFill>
                <a:cs typeface="B Nazanin" pitchFamily="2" charset="-78"/>
              </a:rPr>
              <a:t>.</a:t>
            </a:r>
          </a:p>
        </p:txBody>
      </p:sp>
    </p:spTree>
    <p:extLst>
      <p:ext uri="{BB962C8B-B14F-4D97-AF65-F5344CB8AC3E}">
        <p14:creationId xmlns:p14="http://schemas.microsoft.com/office/powerpoint/2010/main" val="150810601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2">
                                            <p:txEl>
                                              <p:pRg st="2" end="2"/>
                                            </p:txEl>
                                          </p:spTgt>
                                        </p:tgtEl>
                                        <p:attrNameLst>
                                          <p:attrName>style.visibility</p:attrName>
                                        </p:attrNameLst>
                                      </p:cBhvr>
                                      <p:to>
                                        <p:strVal val="visible"/>
                                      </p:to>
                                    </p:set>
                                    <p:anim calcmode="lin" valueType="num">
                                      <p:cBhvr>
                                        <p:cTn id="30"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1"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3" dur="1000"/>
                                        <p:tgtEl>
                                          <p:spTgt spid="2">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2">
                                            <p:txEl>
                                              <p:pRg st="3" end="3"/>
                                            </p:txEl>
                                          </p:spTgt>
                                        </p:tgtEl>
                                        <p:attrNameLst>
                                          <p:attrName>style.visibility</p:attrName>
                                        </p:attrNameLst>
                                      </p:cBhvr>
                                      <p:to>
                                        <p:strVal val="visible"/>
                                      </p:to>
                                    </p:set>
                                    <p:anim calcmode="lin" valueType="num">
                                      <p:cBhvr>
                                        <p:cTn id="38"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39"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40"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41"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64032" y="774427"/>
            <a:ext cx="8415935" cy="558614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cap="all" dirty="0">
                <a:ln w="0"/>
                <a:solidFill>
                  <a:srgbClr val="7030A0"/>
                </a:solidFill>
                <a:cs typeface="B Nazanin" pitchFamily="2" charset="-78"/>
              </a:rPr>
              <a:t>مسأله 151) محل اقامت در ده روز باید عرفاً یک جا باشد و صرف اتصال مثلاً دو شهر یا دو روستا به یکدیگر تا وقتی که یک محل محسوب نشود، کفایت نمی‌کند</a:t>
            </a:r>
            <a:r>
              <a:rPr lang="en-US" sz="2400" b="1" cap="all" dirty="0">
                <a:ln w="0"/>
                <a:solidFill>
                  <a:srgbClr val="7030A0"/>
                </a:solidFill>
                <a:cs typeface="B Nazanin" pitchFamily="2" charset="-78"/>
              </a:rPr>
              <a:t>.</a:t>
            </a:r>
          </a:p>
          <a:p>
            <a:pPr algn="ctr" rtl="1">
              <a:lnSpc>
                <a:spcPct val="150000"/>
              </a:lnSpc>
            </a:pPr>
            <a:r>
              <a:rPr lang="ar-SA" sz="2400" b="1" cap="all" dirty="0">
                <a:ln w="0"/>
                <a:solidFill>
                  <a:srgbClr val="7030A0"/>
                </a:solidFill>
                <a:cs typeface="B Nazanin" pitchFamily="2" charset="-78"/>
              </a:rPr>
              <a:t>مسأله 152) در صورت شک در وحدت مکان اقامت، نماز قصر است</a:t>
            </a:r>
            <a:r>
              <a:rPr lang="en-US" sz="2400" b="1" cap="all" dirty="0">
                <a:ln w="0"/>
                <a:solidFill>
                  <a:srgbClr val="7030A0"/>
                </a:solidFill>
                <a:cs typeface="B Nazanin" pitchFamily="2" charset="-78"/>
              </a:rPr>
              <a:t>.</a:t>
            </a:r>
          </a:p>
          <a:p>
            <a:pPr algn="ctr" rtl="1">
              <a:lnSpc>
                <a:spcPct val="150000"/>
              </a:lnSpc>
            </a:pPr>
            <a:r>
              <a:rPr lang="ar-SA" sz="2400" b="1" cap="all" dirty="0">
                <a:ln w="0"/>
                <a:solidFill>
                  <a:srgbClr val="7030A0"/>
                </a:solidFill>
                <a:cs typeface="B Nazanin" pitchFamily="2" charset="-78"/>
              </a:rPr>
              <a:t>مسأله 153) اگر شهری که در آن قصد اقامت کرده، از شهرهای بزرگ بوده و دارای محلات به¬هم پیوسته باشد، چنانچه بخواهد بین محلات آن تردّد کند، ضرری به وحدت مکان اقامت ندارد</a:t>
            </a:r>
            <a:r>
              <a:rPr lang="en-US" sz="2400" b="1" cap="all" dirty="0">
                <a:ln w="0"/>
                <a:solidFill>
                  <a:srgbClr val="7030A0"/>
                </a:solidFill>
                <a:cs typeface="B Nazanin" pitchFamily="2" charset="-78"/>
              </a:rPr>
              <a:t>.</a:t>
            </a:r>
          </a:p>
          <a:p>
            <a:pPr algn="ctr" rtl="1">
              <a:lnSpc>
                <a:spcPct val="150000"/>
              </a:lnSpc>
            </a:pPr>
            <a:r>
              <a:rPr lang="ar-SA" sz="2400" b="1" cap="all" dirty="0">
                <a:ln w="0"/>
                <a:solidFill>
                  <a:srgbClr val="7030A0"/>
                </a:solidFill>
                <a:cs typeface="B Nazanin" pitchFamily="2" charset="-78"/>
              </a:rPr>
              <a:t>مسأله 154) کسی که از ابتدا قصد خروج از محل اقامت ده روز به مقدار کمتر از مسافت شرعی دارد، در صورتی که مثلاً دو سه بار بخواهد برود و حداکثر تا نصف روز برگردد، می تواند قصد اقامت کند و خروج او منافاتی با قصد اقامت ده روز ندارد، ولی قصد خارج شدن در یک دفعه به مدت 15 ساعت محل اشکال است</a:t>
            </a:r>
            <a:r>
              <a:rPr lang="en-US" sz="2400" b="1" cap="all" dirty="0">
                <a:ln w="0"/>
                <a:solidFill>
                  <a:srgbClr val="7030A0"/>
                </a:solidFill>
                <a:cs typeface="B Nazanin" pitchFamily="2" charset="-78"/>
              </a:rPr>
              <a:t>.</a:t>
            </a:r>
          </a:p>
        </p:txBody>
      </p:sp>
    </p:spTree>
    <p:extLst>
      <p:ext uri="{BB962C8B-B14F-4D97-AF65-F5344CB8AC3E}">
        <p14:creationId xmlns:p14="http://schemas.microsoft.com/office/powerpoint/2010/main" val="3093675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8759</TotalTime>
  <Words>15876</Words>
  <Application>Microsoft Office PowerPoint</Application>
  <PresentationFormat>On-screen Show (4:3)</PresentationFormat>
  <Paragraphs>755</Paragraphs>
  <Slides>170</Slides>
  <Notes>158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170</vt:i4>
      </vt:variant>
    </vt:vector>
  </HeadingPairs>
  <TitlesOfParts>
    <vt:vector size="178" baseType="lpstr">
      <vt:lpstr>2  Nazanin</vt:lpstr>
      <vt:lpstr>Arial</vt:lpstr>
      <vt:lpstr>B Nazanin</vt:lpstr>
      <vt:lpstr>Calibri</vt:lpstr>
      <vt:lpstr>IranNastaliq</vt:lpstr>
      <vt:lpstr>Tahoma</vt:lpstr>
      <vt:lpstr>Times New Roman</vt:lpstr>
      <vt:lpstr>Office Theme</vt:lpstr>
      <vt:lpstr>PowerPoint Presentation</vt:lpstr>
      <vt:lpstr>PowerPoint Presentation</vt:lpstr>
      <vt:lpstr>PowerPoint Presentation</vt:lpstr>
      <vt:lpstr>مقدمه اهمیت   فقه درقرآن مَا كَانَ الْمُؤْمِنُونَ لِيَنفِرُواْ كَآفَّةً فَلَوْلاَ نَفَرَ مِن كُلِّ فِرْقَةٍ مِّنْهُمْ طَآئِفَةٌ لِّيَتَفَقَّهُواْ فِي الدِّينِ وَلِيُنذِرُواْ قَوْمَهُمْ إِذَا رَجَعُواْ إِلَيْهِمْ لَعَلَّهُمْ يَحْذَرُونَ»(توبه/122) شایسته نیست مؤمنان همگی (بسوی میدان جهاد) کوچ کنند؛ چرا از هر گروهی از آنان، طایفه‌ای کوچ نمی‌کند (و طایفه‌ای در مدینه بماند)، تا در دین (و معارف و احکام اسلام) آگاهی یابند و به هنگام بازگشت بسوی قوم خود، آنها را بیم دهند؟! شاید (از مخالفت فرمان پروردگار) بترسند، و خودداری کنند!</vt:lpstr>
      <vt:lpstr>  اهمیت   فقه  واحکام  درروایات                                                                                                                                      1) هر کسی در هر شغل و رشته ای باشد قبل از ورود در کار باید نسبت به احکام آن ، اطلاعات لازم را کسب نماید؛ چرا که انجام کار بدون توجه به این مهم، مفاسدش بیشتر از مصالحش خواهد بود. قَالَ رَسُولُ اللّهِ صلى اللّه عليه و آله و سلّم  «مَنْ عَمِلَ عَلَى غَيْرِ عِلْمٍ كَانَ مَا يُفْسِدُ أَكْثَرَ  مِمّا يُصْلِحُ»  (اصول كافى جلد 1، ص :55 رواية: 3).</vt:lpstr>
      <vt:lpstr>PowerPoint Presentation</vt:lpstr>
      <vt:lpstr>وای به حالت، نخست احکام خرید و فروش را یاد بگیر سپس به تجارت بپرداز. زیرا کسی که خرید و فروش کند و از حلال و حرام آن نپرسد، در رباخواری فرو رفته سپس گرفتار می شود.   تقدیم فقه بر تجارت حاکی از ضرورت فراگیری احکام قبل از ورود به کار است </vt:lpstr>
      <vt:lpstr>ونیزفرمود: مَنِ اتَّجَرَ بِغَیْرِ فِقْهٍ ارْتَطَمَ فِی الرِّبَا       (نهج البلاغه، حكمت 447) </vt:lpstr>
      <vt:lpstr>البته این یک نمونه است والادرهمه شوون، فراگیری احکام قبل ازوروددرعمل موردتاکیداست، امام علی(علیه السلام ) خطاب به کمیل فرمود : « مامِنْ حَرَکةٍ الَّا وَانْتَ مُحْتاجٌ فیها الی مَعْرِفَةٍ »( تحف العقول، ص: 171) هیچ حرکت و کاری نیست مگر این که در انجام آن! نیازمند به آگاهی و آشنایی و معرفت هستی.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مسأله 6) اگر شخصی، ملک یا سکه‌ی طلا را به قصد فروش، از در آمد بین سال خریداری کرده باشد و آن مال را با اینکه خریدار دارد نفروشد، باید خمس آن را بر اساس ارزشش در سر سال خمسی بپردازد.  </vt:lpstr>
      <vt:lpstr>موارد استثنای از خمس مسأله 7) مواردی که خمس به آنها تعلق نمیگیرد،  عبارت است از:  1.ارث  2. مهریه 3. بخشش و هبه 4. نفقه 5. مال بدست آمده از راه وقف 6. دیه 7. مال مخمس 8. دین وقرض </vt:lpstr>
      <vt:lpstr>PowerPoint Presentation</vt:lpstr>
      <vt:lpstr>مسأله 11) یارانه  هدیه بوده و خمس ندارد، ولی اگر کسی آن را سپرده گذاری کند و سود ی به آن تعلق بگیرد، چنانچه آن سود تا سر سال باقی بماند، خمس دارد.  مسأله 12) دادن خمس عیدی و پاداش کارمندان واجب نیست، هرچند تا سرسال باقی بماند.  مسأله 13) نفقه ای که زن از شوهر، فرزند از پدر یا والدین از فرزند می گیرند، چنانچه چیزی از آن در سر سال خمسی اضافه بیاید، خمس ندارد.  مسأله 14) دیه خمس ندارد.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فصل چهارم :ردمظالم </vt:lpstr>
      <vt:lpstr>    س1)ردّ مظالم چیست؟  «رد مظالم» درلغت تبرئه از حقوق دیگران واصطلاحابه صدقه‌ای گفته می‌شود که شخصی از طرف مالک پرداخت می‌کند ...  س2)رد مظالم به چه کسانی تعلق می گیرد و نحوه پرداخت آن چگونه است؟                                                 ج) مظالم به اموال و بدهی هایی گفته می شود که از روی ظلم و بی عدالتی از دیگران بر عهده انسان است و نپرداخته است. به طور کلی، نسبت به دیون مالی که به عهده انسان است وظیفه او این است که اگر صاحب آنها را می شناسد باید به آنها برگرداند، و اگر صاحب آنها را نمی شناسد و با تحقیق هم مشخص نمی شود و یا دسترسی به آنها ممکن نیست؛ این اموال و بدهی ها را باید از طرف آنها به فقر متدین صدقه بدهد و احتیاط مستحب در اجازه گرفتن از حاکم شرع است. (شماره استفتاء: 1162420اجوبه 1020 و دروس خارج فقه درس 583) </vt:lpstr>
      <vt:lpstr>س3)درچه مواردی ردمظالم متصوراست؟ موارد «رد مظالم» بسیار است به برخی از آن‌ها اشاره می‌کنیم: 1- مال پیدا شده که صاحب آن را نمی‌شناسد و از پیدا شدنش مأیوس است. 2- مالی که قرض کرده و طلبکار را فراموش کرده یا به او دسترسی ندارد. 3-  مالی را که شخصی غصب کرده و صاحب آن را پیدا نمی‌کند. 4- مالی‌که از مراجعه‌کنندگان یا میهمانان در محل کار یا منزل و...، جا مانده است و مالکش معلوم نیست. 5- وسائل وابزار افرادی که دم درگرفته اند الان روی دستشان مانده 6- برخی صاحبان  حرفه‌ها که مقداری از مال، نزد آنان می‌ماند و دارای ارزش می‌باشد و صاحبان آن را نمی‌شناسند. مانندخیاطها وزرگرها</vt:lpstr>
      <vt:lpstr>نمونه ای ازمستحق  س)خانمی که شوهرش عمدا وعدوانا ، نفقه او را نمی دهد آیا این زن، فقیر محسوب می‌شود که به او زکات یا ردّ مظالم پرداخت کنیم؟                                                                                                            ج)اگر در حال حاضر فقیر محسوب شود، پرداخت زکات و مظالم به او اشکال ندارد   شماره استفتاء: 1191086تحرير الوسيلة، ج‌2، ص: 321/القول في نفقة الأقارب‌ مسئله 3/استفتاءات (امام خمينى)، ج‌1، ص: 429</vt:lpstr>
      <vt:lpstr>تصرّف در مجهول المالك س)اگر کسی جوجه ای را در خانه ای که در آن مشغول به کار است پیدا کند و جویای صاحب آن بشود اما کسی را نیابد و آن جوجه را نگه داشته و بزرگ کند، گوشت آن بر او حلال می شود یا خیر؟ حکم آن جوجه که حال بزرگ شده و نسل زیاد کرده چیست؟                                                                                           ج)در فرض مرقوم جوجه مجهول المالک محسوب می شود و باید به عنوان صدقه به فقیر بدهد، در صورتی که کوتاهی کرده و صدقه نداده و این جوجه بزرگ شده است، تخم آن و نسلی که از تخم آن به وجود می آید نیز مجهول المالک است و باید به فقیر داده شود. )شماره استفتاء: 1187217،تحریر الوسیلة؛ کتاب اللقطة، القول فی لقطة الحیوان و هی المسمّاة بالضالّة، مسألة 1 + القول فی لقطة غیر الحیوان م 28(</vt:lpstr>
      <vt:lpstr>برداشت پول ازحسابی که مال مردم بوده س) همسرم چند سال قبل مدیر مجتمع آپارتمانی بود که ساکنین هزینه های شارژ ساختمان را به یکی از حساب های همسرم واریز می کردند. چند بار اشتباهی حدود صد هزار تومان برداشت کردم. آیا می توان مبلغ مذکور، به عنوان رد مظالم پرداخت؟                                                                                                  ج) اگر پول متعلق به دیگران بوده است، باید به صاحبانش برگردانید و مشمول رد مظالم نمی شود.</vt:lpstr>
      <vt:lpstr>خرید اشیاء باصدقه بااذن فقیر  س)در پاسخ رد مظالم گفته اید: فقط پول را باید به دست فقیر برسانید، مگر از خود فقیر اجازه‌ خرید چیزی را گرفته باشید. حال اگر به فقیر بگوییم فلان وسیله مورد نیازتان را خریداری و تحویل می دهم و او هم قبول کند، آیا کفایت می کند؟                                                                                                                ج)در فرض سؤال، باید از فقیر برای قبول صدقه و خرید کالای مورد نیاز او وکالت بگیرید. شماره استفتاء: 1142661تحریر الوسیله، ج2، کتاب اللقطه، القول فی لغة غیر الحیوان، م4</vt:lpstr>
      <vt:lpstr>اشیای پیدا شده توسط مسافر   س) چند‌ روز پیش انگشتری پیدا کردم و در محل یافت شده نشانی و آدرس و تلفن داده و اعلام کردم، از طرفی مسافر هستم. آیا می توانم قیمت انگشتر را از طرف صاحبش به فقیر صدقه دهم؟  اگر در این بازه زمانی انگشتر در جیبم باشد، آیا وضو و نماز صحیح است؟                                                                            ج) اگر قیمت انگشتر به مقدار تقریبی 2/5 گرم نقره یا بیشتر است، باید برای یافتن صاحب آن یک سال اعلان کنید - البته چون مسافر هستید می توانید به دیگران وکالت بدهید که این کار را از طرف شما انجام دهند -؛ و بعد از آن اگر صاحب مال پیدا نشد، می ‌توانید برای خود بردارید به قصد این که هر وقت صاحبش پیدا شد عوض آن را به او بدهید، یا برای او نگهداری کنید که هر وقت پیدا شد به او بدهید، ولی احتیاط مستحب آن است که از طرف صاحبش صدقه بدهید. و اگر در بین سالی که اعلان می کنید از پیدا شدن صاحب مال ناامید شوید، احتیاط واجب است که آن را صدقه بدهید. و اگر به وظیفه درست عمل کنید، بودن آن در جیب شما اشکالی ندارد، در هر حال در صورتی که در جیبتان باشد، نماز و وضو صحیح است. (شماره استفتاء: 1123133توضيح المسائل امام خمینی/ احکام مالی که انسان آن را پیدا می کند/م 2564 و 2565)</vt:lpstr>
      <vt:lpstr>ردمظالم وجبران کاهش ارزش پول س)چند سال قبل از افراد مختلف مبالغی دریافت کرده ام که امکان دسترسی به صاحبان ندارم. چگونه باید رد مظالم بدهم و آیا مبلغ زمان دریافت یا قیمت روز محاسبه و پرداخت شود؟                                                    ج) اگر امکان دسترسی به صاحب پول مذکور نیست، همان مبلغ را با جبران کاهش ارزش پول از طرف صاحبش به فقیر صدقه بدهید. برای تعیین مقدار کاهش ارزش پول در این مدت، می توانید نرخ تورم را از سایت بانک مرکزی دریافت کنید. س)آیا می توان آنها را در طرح خوداشتغالی نیازمندان مناطق محروم، هزینه کرد؟                                 ج) می توانید پول را به فقیر بپردازید، اگرچه فقیر آن را در مورد خود اشتغالیِ در حد شأنش، استفاده کند. شماره استفتاء: 1118825تحریر الوسیلة، ج2، لقطه غیر حیوان، م 39  </vt:lpstr>
      <vt:lpstr>س) آیا می توان از طرف میت، نیت رد مظالم نمود و مبالغی را به فقرا یا ایتام پرداخت کرد؟ ج) اشکالی ندارد و احتیاط مستحب اجازه گرفتن از حاکم شرع است.  شماره استفتاء: 1115398؛تحریرالوسیله، کتاب اللقطة، القول فی لقطة غیر الحیوان، م. 31 و 32؛ همسان سازی 14 و مکاسب محرمه؛ درس: 565   س) آیا می توان رد مظالم را به گروه های خیریه تحویل داد؟ اگر می دانید که آن مبلغ را به فقیر می دهند، مانعی ندارد. شماره استفتاء: 1088415استفتائات امام قدس سره مسائل متفرقه م22 ببعد</vt:lpstr>
      <vt:lpstr>س)اگر در جایی اشیاء یا پول هایی پیدا شود، چه وظیفه ای داریم؟   تا زمانی که اشیاء گمشده را برنداشته اید وظیفه ای ندارید ولی اگر بردارید، باید تا یک سال اعلام کنید و اگر از پیدا کردن صاحب آن مأیوس شوید، می توانید از طرف صاحبش به فقیر صدقه بدهید. شماره استفتاء: 1078032تحریر الوسیله، کتاب اللقطة، القول فی لقطة غیر الحیوان، م 6  </vt:lpstr>
      <vt:lpstr>س)آیا سیگار مالیّت دارد؟ آیا سیگار پیدا شده، باید صدقه بدهند؟ ج)سیگار مالیّت دارد و باید بر اساس احکام مالی که پیدا شده است، عمل شود.  شماره استفتاء: 855735  س)در گذشته به چند نفر مبلغی بدهکار بودم. اکنون میزان بدهی و افراد طلبکار را به خاطر ندارم. تکلیف چیست؟                                                                                                                                ج)در فرض سؤال هر مقدار که اطمینان به بدهی دارید به عنوان ردّ مظالم از طرف صاحبانشان به فقیر متدین و عفیف صدقه دهید.  شماره استفتاء: 853266اجوبه 1020 و استفتاءات (امام خمينى)، ج‌3، ص: 576 سوال 21 و 23   </vt:lpstr>
      <vt:lpstr>   س)چند سال قبل از مغازه ای جنسی خریداری کردم و پول آن را فراموش کرده و نپرداختم. سوار تاکسی شدم در بین راه پول را به راننده سپردم تا به مغازه دار تحویل دهد. شک دارم که آیا راننده پول را تحویل داده یا نه. تکلیف چیست؟                                                                                                                       ج)اگر اطمینان به ادا شدن دین ندارید، باید از هر طریق ممکن آن را ادا کنید. شماره استفتاء: 852489استفاده از دروس خارج فقه، المسالة الثامنة و العشرون: الجوائز السلطان جلسه 607، 1392/11/29</vt:lpstr>
      <vt:lpstr>س)اگر مبلغی به حساب واریز شود و واریز کننده هم معلوم نباشد و یا بدانیم واریز مبلغ مذکور بخاطر اشکال بانکی است، تکلیف چیست؟ ج)در هر صورت اگر اطمینان دارید مبلغ مذکور متعلق به شما نیست، حق استفاده از آن را ندارید و باید به صاحبش برگردانید و اگر از دسترسی به مالک مأیوس هستید از جانب او به فقیر متدین صدقه بدهید. شماره استفتاء: 849203اجوبه 1020 و تحریر، کتاب الخمس، م 29</vt:lpstr>
      <vt:lpstr> س)در سرویس بهداشتی مبلغی پیدا کردم. شک دارم که متعلق به خودم است یا نه؛ از ساکنین محدوده خوابگاه دانشجویی پرسیدم ولی صاحب آن پیدا نشد. تکلیف چیست؟ ج)اگر ساکنان خوابگاه مالک پول مذکور را نشناسند و فرد دیگری غیر از افرادی که از آنها سوال کرده اید به آنجا رفت و آمد نمی کند، می توانید آن را بردارید ولی اگر دیگران هر چند به صورت اتفاقی از سرویس بهداشتی استفاده می کنند بنا بر احتیاط واجب بر طبق احکام" لقطه "عمل کنید یعنی در صورت یأس از پیدا شدن صاحبش آن را به فقیر متدین بدهید.  شماره استفتاء: 848092اجوبه 1020 و تحرير الوسيلة؛ لقطه غیر حیوان؛ م 33</vt:lpstr>
      <vt:lpstr>س1) اگر در مسجد کفش کسی با کفش ما عوض شود، آیا می‌توان کفش دیگری را پوشید؟ س2)اگر شک داشته باشیم کفش جا مانده در مسجد متعلق به کسی است که کفش را به اشتباه پوشیده، آیا می توان کفش جا مانده را پوشید؟ ج1) اگر بدانید آنچه که برداشته اید مال کسی است که کفش شما را برده است، بعد از فحص و یأس از یافتن صاحبش می توانید در آن تصرف نمایید، بلکه به عنوان تقاصّ از مال خود، آن را تملک نمایید؛ البته اگر آنچه که موجود است از آنچه که برده شده بهتر باشد، باید تفاوت، ملاحظه شود، و مقدار تفاوت را بعد از یأس از صاحب کفشی که باقی مانده، صدقه بدهید. ج2) اگر ندانید آنچه که باقی مانده مال کسی است که کفش شما را برده یا مال دیگری است باید با آن معامله مجهول المالک نمایید؛ پس باید از صاحب آن تفحص کنید و در صورت یأس از یافتن او، آن را صدقه بدهید، بلکه در جایی هم که بدانید آنچه که موجود است مال گیرنده است لیکن ندانید که او عمداً عوض کرده است احتیاط مستحب همین حکم مجهول المالک است.  شماره استفتاء: 811252تحریر الوسیله کتاب لقطه غیر حیوان مساله 39 و توضیح المسائل امام، م 2581</vt:lpstr>
      <vt:lpstr>س)اگر انسان شیء پیدا شده را برداشت و بلافاصله در جایش گذاشت، آیا احکام لقطه را دارد؟ ج)در فرض سوال اگر انسان شئ پیدا شده را بردارد احکام لقطه بار می شود ولی اگر با دست و یا پا به کناری بیندازد حکم لقطه را ندارد.  شماره استفتاء: 811250تحریر، القول فی لقطة غیر الحیوان، م3 و توضیح المسائل امام، م 2565</vt:lpstr>
      <vt:lpstr>س)فردی در جوانی بدون دعوت به مجالس عروسی رفته و از غذا، میوه شیرینی جات و...آنان استفاده کرده است. اکنون صاحبان آنها را نمی شناسد و یا شرم و حیاء مانع طلب رضایت و حلالیت از آنان می شود. چگونه جبران و رد مظالم کند؟ ج)اگر فرد مذکور دسترسی به صاحبان آن غذاها ندارد باید پول آن را از طرف صاحب غذا به فقیر متدین و عفیف بدهد و مستحب است با اجازه حاکم شرع باشد.  شماره استفتاء: 790938تحریر الوسیله کتاب الخمس مساله 29 و اجوبه، س 1020</vt:lpstr>
      <vt:lpstr>س)از وای فای چند نفر بدون اجازه استفاده کرده ام. به خاطر حفظ آبرو جهت جلب رضایت آنها شرم و حیا دارم. آیا می توان معادل اینترنت مصرف شده، پول آن را به فقیر بدهم؟ ج)اگر مالکان آنها را می شناسید باید مبلغ استفاده شده را ولو به طور غیر مستقیم به آنها بدهید و یا اینکه رضایت آنها را بدست آورید و پرداخت صدقه از طرف آنها کفایت نمی کند؛ ضمناً توبه از این گناه نیز لازم است. شماره استفتاء: 777950تحریر، کتاب الغصب، م1 و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خسته نباشید</vt:lpstr>
      <vt:lpstr>PowerPoint Presentation</vt:lpstr>
      <vt:lpstr>PowerPoint Presentation</vt:lpstr>
      <vt:lpstr>تهیه وتنظیم: محمدحسین منتظری  آبان ماه 1399</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tsh</cp:lastModifiedBy>
  <cp:revision>886</cp:revision>
  <dcterms:created xsi:type="dcterms:W3CDTF">2010-12-13T04:41:37Z</dcterms:created>
  <dcterms:modified xsi:type="dcterms:W3CDTF">2021-06-23T09:44:31Z</dcterms:modified>
</cp:coreProperties>
</file>